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5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9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89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1386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49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84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10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1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7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65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0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07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69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6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2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2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2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695069E-BB4C-4397-81F3-856EA5879BE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C1B2DB9-1CDD-40C6-800B-ED26F3B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57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7704" y="1715785"/>
            <a:ext cx="8825501" cy="321581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Конец юридическому мезозою.</a:t>
            </a:r>
            <a:br>
              <a:rPr lang="ru-RU" sz="6000" dirty="0" smtClean="0"/>
            </a:br>
            <a:r>
              <a:rPr lang="ru-RU" sz="6000" dirty="0" smtClean="0"/>
              <a:t>Или что общего между </a:t>
            </a:r>
            <a:br>
              <a:rPr lang="ru-RU" sz="6000" dirty="0" smtClean="0"/>
            </a:br>
            <a:r>
              <a:rPr lang="ru-RU" sz="6000" dirty="0" smtClean="0"/>
              <a:t>юристами и динозаврами?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922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4342" y="199728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37419" y="4807974"/>
            <a:ext cx="454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Петрановский И.А. 302Б </a:t>
            </a:r>
            <a:r>
              <a:rPr lang="ru-RU" dirty="0" err="1" smtClean="0"/>
              <a:t>ИПиП</a:t>
            </a:r>
            <a:r>
              <a:rPr lang="ru-RU" dirty="0" smtClean="0"/>
              <a:t> </a:t>
            </a:r>
            <a:r>
              <a:rPr lang="ru-RU" smtClean="0"/>
              <a:t>УрГЮУ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3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507" y="1721315"/>
            <a:ext cx="10515600" cy="31589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ТЕХНОЛОГИЧНОМ МИРЕ</a:t>
            </a:r>
            <a:br>
              <a:rPr lang="ru-RU" dirty="0" smtClean="0"/>
            </a:br>
            <a:r>
              <a:rPr lang="ru-RU" dirty="0" smtClean="0"/>
              <a:t>НЕТ МЕСТА ЮРИСТУ-ПРАВОПРИМЕНИТЕЛЮ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4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64065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такой юрист </a:t>
            </a:r>
            <a:r>
              <a:rPr lang="ru-RU" dirty="0" err="1" smtClean="0"/>
              <a:t>правоприменитель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217102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Анализирует фактические обстоятельства дела</a:t>
            </a:r>
          </a:p>
          <a:p>
            <a:pPr>
              <a:buFontTx/>
              <a:buChar char="-"/>
            </a:pPr>
            <a:r>
              <a:rPr lang="ru-RU" dirty="0" smtClean="0"/>
              <a:t>Отыскивает абстрактную норму права в нормативно-правовом акте</a:t>
            </a:r>
          </a:p>
          <a:p>
            <a:pPr>
              <a:buFontTx/>
              <a:buChar char="-"/>
            </a:pPr>
            <a:r>
              <a:rPr lang="ru-RU" dirty="0" smtClean="0"/>
              <a:t>Применяет абстрактную норму к конкретным фактам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971" y="4131584"/>
            <a:ext cx="3777464" cy="210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ТЕХНОЛОГИЧНЫЙ МИР?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м</a:t>
            </a:r>
            <a:r>
              <a:rPr lang="ru-RU" dirty="0" smtClean="0"/>
              <a:t>ир, в котором участие человека в механических (рутинных) действиях исключено (минимально)</a:t>
            </a:r>
          </a:p>
          <a:p>
            <a:pPr marL="514350" indent="-514350">
              <a:buAutoNum type="arabicPeriod"/>
            </a:pPr>
            <a:r>
              <a:rPr lang="ru-RU" dirty="0"/>
              <a:t>м</a:t>
            </a:r>
            <a:r>
              <a:rPr lang="ru-RU" dirty="0" smtClean="0"/>
              <a:t>еханические действия выполняются за счет использования </a:t>
            </a:r>
            <a:r>
              <a:rPr lang="en-US" dirty="0" smtClean="0"/>
              <a:t>IT – </a:t>
            </a:r>
            <a:r>
              <a:rPr lang="ru-RU" dirty="0" smtClean="0"/>
              <a:t>продуктов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иные представления (не нужны для целей выступления)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037" y="4155137"/>
            <a:ext cx="3765755" cy="232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389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ЮРИСТ- ПРАВОПРИМЕНИТЕЛЬ</a:t>
            </a:r>
            <a:r>
              <a:rPr lang="en-US" dirty="0" smtClean="0"/>
              <a:t> VS</a:t>
            </a:r>
            <a:r>
              <a:rPr lang="ru-RU" dirty="0"/>
              <a:t> </a:t>
            </a:r>
            <a:r>
              <a:rPr lang="ru-RU" dirty="0" smtClean="0"/>
              <a:t>НЕЙРОННАЯ СЕТЬ с технологией машинного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157658"/>
              </p:ext>
            </p:extLst>
          </p:nvPr>
        </p:nvGraphicFramePr>
        <p:xfrm>
          <a:off x="1842070" y="2608209"/>
          <a:ext cx="8507859" cy="382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953">
                  <a:extLst>
                    <a:ext uri="{9D8B030D-6E8A-4147-A177-3AD203B41FA5}">
                      <a16:colId xmlns:a16="http://schemas.microsoft.com/office/drawing/2014/main" val="3492380112"/>
                    </a:ext>
                  </a:extLst>
                </a:gridCol>
                <a:gridCol w="2835953">
                  <a:extLst>
                    <a:ext uri="{9D8B030D-6E8A-4147-A177-3AD203B41FA5}">
                      <a16:colId xmlns:a16="http://schemas.microsoft.com/office/drawing/2014/main" val="461487986"/>
                    </a:ext>
                  </a:extLst>
                </a:gridCol>
                <a:gridCol w="2835953">
                  <a:extLst>
                    <a:ext uri="{9D8B030D-6E8A-4147-A177-3AD203B41FA5}">
                      <a16:colId xmlns:a16="http://schemas.microsoft.com/office/drawing/2014/main" val="2545488438"/>
                    </a:ext>
                  </a:extLst>
                </a:gridCol>
              </a:tblGrid>
              <a:tr h="498928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ЮРИСТ</a:t>
                      </a:r>
                      <a:r>
                        <a:rPr lang="ru-RU" baseline="0" dirty="0" smtClean="0"/>
                        <a:t> - ПРАВОПРИМЕНИТЕЛЬ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НС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503972"/>
                  </a:ext>
                </a:extLst>
              </a:tr>
              <a:tr h="498928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и точность анализа фактов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-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833942"/>
                  </a:ext>
                </a:extLst>
              </a:tr>
              <a:tr h="712753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r>
                        <a:rPr lang="ru-RU" baseline="0" dirty="0" smtClean="0"/>
                        <a:t> и точность поиска и подбора нормы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2194"/>
                  </a:ext>
                </a:extLst>
              </a:tr>
              <a:tr h="712753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и точность применения </a:t>
                      </a:r>
                      <a:r>
                        <a:rPr lang="ru-RU" baseline="0" dirty="0" smtClean="0"/>
                        <a:t>нормы к фактам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049612"/>
                  </a:ext>
                </a:extLst>
              </a:tr>
              <a:tr h="712753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Собирание фактов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15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5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ОГОВОРКИ К ПРИВЕДЕННОЙ ТАБЛИЦЕ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2506662"/>
            <a:ext cx="102338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Ситуация является типовой (доля условности высока, т.к. технология машинного обучения позволяет найти решения и не на типовые ситуации)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Исходные данные – нормативная база и факты – выражены в почти идеальной форме.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Предоставленные сведения не искажены (доказательства не подделаны)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3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ЭКОНОМИКЕ И БИЗНЕСУ ВЫГОДНЫ НЕ ЮРИСТЫ, А НС?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2506662"/>
            <a:ext cx="102338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НС – дешевая технология с гарантией результата.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НС – это инструмент.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НС может выполнять задачи быстро.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НС может на основе анализа больших данных спрогнозировать возможный исход дела. Можно сокращать издержки.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НС не требует поиска контакта и взаимопонимания.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НС не связана с трудностями бытия.</a:t>
            </a:r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214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Сбербанк имеет и использует следующие технологии на базе ИИ: </a:t>
            </a:r>
          </a:p>
          <a:p>
            <a:pPr marL="0" indent="0">
              <a:buNone/>
            </a:pPr>
            <a:r>
              <a:rPr lang="ru-RU" dirty="0" smtClean="0"/>
              <a:t>1.составление правовых позиций, </a:t>
            </a:r>
          </a:p>
          <a:p>
            <a:pPr marL="0" indent="0">
              <a:buNone/>
            </a:pPr>
            <a:r>
              <a:rPr lang="ru-RU" dirty="0" smtClean="0"/>
              <a:t>2. написание процессуальных документов, </a:t>
            </a:r>
          </a:p>
          <a:p>
            <a:pPr marL="0" indent="0">
              <a:buNone/>
            </a:pPr>
            <a:r>
              <a:rPr lang="ru-RU" dirty="0" smtClean="0"/>
              <a:t>3. прогнозирование исхода дела, </a:t>
            </a:r>
          </a:p>
          <a:p>
            <a:pPr marL="0" indent="0">
              <a:buNone/>
            </a:pPr>
            <a:r>
              <a:rPr lang="ru-RU" dirty="0" smtClean="0"/>
              <a:t>4. проверка правоспособности лиц,</a:t>
            </a:r>
          </a:p>
          <a:p>
            <a:pPr marL="0" indent="0">
              <a:buNone/>
            </a:pPr>
            <a:r>
              <a:rPr lang="ru-RU" dirty="0" smtClean="0"/>
              <a:t>5. Проверка контрагентов.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P.S. </a:t>
            </a:r>
            <a:r>
              <a:rPr lang="ru-RU" dirty="0" smtClean="0"/>
              <a:t>в октябре уволено 3000 юристов по указанной причине</a:t>
            </a:r>
          </a:p>
        </p:txBody>
      </p:sp>
    </p:spTree>
    <p:extLst>
      <p:ext uri="{BB962C8B-B14F-4D97-AF65-F5344CB8AC3E}">
        <p14:creationId xmlns:p14="http://schemas.microsoft.com/office/powerpoint/2010/main" val="34333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2386064"/>
            <a:ext cx="10233800" cy="2923356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нейронная сеть с технологией машинного обучения или ИИ как </a:t>
            </a:r>
            <a:r>
              <a:rPr lang="ru-RU" dirty="0" err="1" smtClean="0"/>
              <a:t>правоприменитель</a:t>
            </a:r>
            <a:r>
              <a:rPr lang="ru-RU" dirty="0" smtClean="0"/>
              <a:t> гораздо эффективнее, дешевле и выгоднее</a:t>
            </a:r>
          </a:p>
          <a:p>
            <a:pPr>
              <a:buFontTx/>
              <a:buChar char="-"/>
            </a:pPr>
            <a:r>
              <a:rPr lang="ru-RU" dirty="0" smtClean="0"/>
              <a:t>обучение нейронной сети или ИИ гораздо быстрее, чем обучение юриста.</a:t>
            </a:r>
          </a:p>
          <a:p>
            <a:pPr>
              <a:buFontTx/>
              <a:buChar char="-"/>
            </a:pPr>
            <a:r>
              <a:rPr lang="ru-RU" dirty="0"/>
              <a:t>ю</a:t>
            </a:r>
            <a:r>
              <a:rPr lang="ru-RU" dirty="0" smtClean="0"/>
              <a:t>ристы – </a:t>
            </a:r>
            <a:r>
              <a:rPr lang="ru-RU" dirty="0" err="1" smtClean="0"/>
              <a:t>правоприменители</a:t>
            </a:r>
            <a:r>
              <a:rPr lang="ru-RU" dirty="0" smtClean="0"/>
              <a:t> в ближайшем будущем будут не нужны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1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112</TotalTime>
  <Words>320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Corbel</vt:lpstr>
      <vt:lpstr>Глубина</vt:lpstr>
      <vt:lpstr>Конец юридическому мезозою. Или что общего между  юристами и динозаврами?</vt:lpstr>
      <vt:lpstr>В ТЕХНОЛОГИЧНОМ МИРЕ НЕТ МЕСТА ЮРИСТУ-ПРАВОПРИМЕНИТЕЛЮ</vt:lpstr>
      <vt:lpstr>Кто такой юрист правоприменитель?</vt:lpstr>
      <vt:lpstr>ЧТО ТАКОЕ ТЕХНОЛОГИЧНЫЙ МИР?</vt:lpstr>
      <vt:lpstr>ЮРИСТ- ПРАВОПРИМЕНИТЕЛЬ VS НЕЙРОННАЯ СЕТЬ с технологией машинного обучения</vt:lpstr>
      <vt:lpstr>ОГОВОРКИ К ПРИВЕДЕННОЙ ТАБЛИЦЕ</vt:lpstr>
      <vt:lpstr>ПОЧЕМУ ЭКОНОМИКЕ И БИЗНЕСУ ВЫГОДНЫ НЕ ЮРИСТЫ, А НС?</vt:lpstr>
      <vt:lpstr>Примеры</vt:lpstr>
      <vt:lpstr>ИТОГ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 – юристам!</dc:title>
  <dc:creator>Илья Петрановский</dc:creator>
  <cp:lastModifiedBy>Илья Петрановский</cp:lastModifiedBy>
  <cp:revision>11</cp:revision>
  <dcterms:created xsi:type="dcterms:W3CDTF">2020-12-09T14:21:29Z</dcterms:created>
  <dcterms:modified xsi:type="dcterms:W3CDTF">2020-12-11T20:00:32Z</dcterms:modified>
</cp:coreProperties>
</file>