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</p:sldMasterIdLst>
  <p:notesMasterIdLst>
    <p:notesMasterId r:id="rId15"/>
  </p:notesMasterIdLst>
  <p:sldIdLst>
    <p:sldId id="262" r:id="rId6"/>
    <p:sldId id="261" r:id="rId7"/>
    <p:sldId id="265" r:id="rId8"/>
    <p:sldId id="267" r:id="rId9"/>
    <p:sldId id="266" r:id="rId10"/>
    <p:sldId id="271" r:id="rId11"/>
    <p:sldId id="272" r:id="rId12"/>
    <p:sldId id="268" r:id="rId13"/>
    <p:sldId id="269" r:id="rId14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2" autoAdjust="0"/>
  </p:normalViewPr>
  <p:slideViewPr>
    <p:cSldViewPr>
      <p:cViewPr varScale="1">
        <p:scale>
          <a:sx n="107" d="100"/>
          <a:sy n="107" d="100"/>
        </p:scale>
        <p:origin x="9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r">
              <a:defRPr sz="1300"/>
            </a:lvl1pPr>
          </a:lstStyle>
          <a:p>
            <a:fld id="{457CFE81-3EE1-4495-84BC-C31EA9CB2F8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5" tIns="48043" rIns="96085" bIns="480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6085" tIns="48043" rIns="96085" bIns="4804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r">
              <a:defRPr sz="1300"/>
            </a:lvl1pPr>
          </a:lstStyle>
          <a:p>
            <a:fld id="{BC9A9F4A-CFAC-4406-806F-9C35A4DD5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6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852">
              <a:defRPr/>
            </a:pPr>
            <a:fld id="{1EE81F29-5D3B-451C-A68D-AF1144351FE3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0852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584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0852">
              <a:defRPr/>
            </a:pPr>
            <a:fld id="{1EE81F29-5D3B-451C-A68D-AF1144351FE3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0852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901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9F4A-CFAC-4406-806F-9C35A4DD50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4596487"/>
          </a:xfrm>
          <a:prstGeom prst="rect">
            <a:avLst/>
          </a:prstGeom>
          <a:solidFill>
            <a:srgbClr val="F1592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EF5B2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2200" kern="0" dirty="0"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971600" y="764704"/>
            <a:ext cx="7358063" cy="23217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5600" dirty="0" smtClean="0">
                <a:solidFill>
                  <a:srgbClr val="FFFFFF"/>
                </a:solidFill>
              </a:rPr>
              <a:t>Название</a:t>
            </a:r>
            <a:endParaRPr sz="5600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92969" y="3187899"/>
            <a:ext cx="7358063" cy="79474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2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defRPr sz="22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defRPr sz="22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defRPr sz="22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defRPr sz="2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36" y="5220182"/>
            <a:ext cx="1552927" cy="9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3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>
              <a:solidFill>
                <a:srgbClr val="FFFFFF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691172" y="4123485"/>
            <a:ext cx="7104206" cy="1097143"/>
          </a:xfrm>
        </p:spPr>
        <p:txBody>
          <a:bodyPr/>
          <a:lstStyle>
            <a:lvl1pPr marL="343210" indent="-343210" algn="l" defTabSz="870875" rtl="0" eaLnBrk="1" latinLnBrk="0" hangingPunct="1">
              <a:spcBef>
                <a:spcPts val="1143"/>
              </a:spcBef>
              <a:buClr>
                <a:schemeClr val="tx2"/>
              </a:buClr>
              <a:buSzPct val="80000"/>
              <a:buFont typeface="Arial Narrow" pitchFamily="34" charset="0"/>
              <a:buChar char="▌"/>
              <a:defRPr lang="ru-RU" sz="1143" b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3210" indent="-343210" algn="l" defTabSz="870875" rtl="0" eaLnBrk="1" latinLnBrk="0" hangingPunct="1">
              <a:spcBef>
                <a:spcPts val="1143"/>
              </a:spcBef>
              <a:buClr>
                <a:schemeClr val="bg1"/>
              </a:buClr>
              <a:buSzPct val="80000"/>
              <a:buFont typeface="Arial Narrow" pitchFamily="34" charset="0"/>
              <a:buChar char="▌"/>
              <a:defRPr lang="ru-RU" sz="1143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Подзаголовок 1</a:t>
            </a:r>
          </a:p>
          <a:p>
            <a:pPr lvl="0"/>
            <a:r>
              <a:rPr lang="ru-RU" dirty="0" smtClean="0"/>
              <a:t>Подзаголовок 2</a:t>
            </a:r>
          </a:p>
          <a:p>
            <a:pPr lvl="0"/>
            <a:r>
              <a:rPr lang="ru-RU" dirty="0" smtClean="0"/>
              <a:t>Подзаголовок 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0" y="493925"/>
            <a:ext cx="1466624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1172" y="2742594"/>
            <a:ext cx="7104206" cy="1200000"/>
          </a:xfrm>
        </p:spPr>
        <p:txBody>
          <a:bodyPr anchor="b"/>
          <a:lstStyle>
            <a:lvl1pPr marL="0" algn="l" defTabSz="870875" rtl="0" eaLnBrk="1" latinLnBrk="0" hangingPunct="1">
              <a:defRPr lang="ru-RU" sz="4191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algn="l" defTabSz="870875" rtl="0" eaLnBrk="1" latinLnBrk="0" hangingPunct="1">
              <a:defRPr lang="ru-RU" sz="2286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ЗАГОЛОВОК РАЗДЕЛА</a:t>
            </a:r>
          </a:p>
          <a:p>
            <a:pPr lvl="1"/>
            <a:r>
              <a:rPr lang="ru-RU" dirty="0" smtClean="0"/>
              <a:t>Подзаголовок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6025571"/>
            <a:ext cx="9143081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48671" y="6171594"/>
            <a:ext cx="635607" cy="171429"/>
          </a:xfrm>
        </p:spPr>
        <p:txBody>
          <a:bodyPr/>
          <a:lstStyle>
            <a:lvl1pPr algn="ctr">
              <a:defRPr sz="952">
                <a:solidFill>
                  <a:schemeClr val="accent6"/>
                </a:solidFill>
              </a:defRPr>
            </a:lvl1pPr>
          </a:lstStyle>
          <a:p>
            <a:fld id="{4A929778-E12A-4A85-92A7-256B01EA03DB}" type="slidenum">
              <a:rPr smtClean="0"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>
          <a:xfrm>
            <a:off x="7184600" y="6172162"/>
            <a:ext cx="1146007" cy="342636"/>
          </a:xfrm>
        </p:spPr>
        <p:txBody>
          <a:bodyPr anchor="t"/>
          <a:lstStyle>
            <a:lvl1pPr algn="r">
              <a:defRPr/>
            </a:lvl1pPr>
          </a:lstStyle>
          <a:p>
            <a:fld id="{E4A7CC97-BDAE-4454-B6E4-7A3467FC9AB7}" type="datetime1">
              <a:rPr lang="ru-RU" smtClean="0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684149" y="6171595"/>
            <a:ext cx="3505521" cy="350763"/>
          </a:xfrm>
        </p:spPr>
        <p:txBody>
          <a:bodyPr anchor="t"/>
          <a:lstStyle>
            <a:lvl1pPr>
              <a:defRPr lang="ru-RU" sz="1143" b="0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buClr>
                <a:srgbClr val="F15922"/>
              </a:buClr>
              <a:buSzPct val="80000"/>
            </a:pPr>
            <a:r>
              <a:rPr dirty="0">
                <a:solidFill>
                  <a:srgbClr val="657480"/>
                </a:solidFill>
              </a:rPr>
              <a:t>Корпоративный шаблон презентации ПАО «Т Плюс»</a:t>
            </a:r>
          </a:p>
        </p:txBody>
      </p:sp>
    </p:spTree>
    <p:extLst>
      <p:ext uri="{BB962C8B-B14F-4D97-AF65-F5344CB8AC3E}">
        <p14:creationId xmlns:p14="http://schemas.microsoft.com/office/powerpoint/2010/main" val="26126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5CB5-0276-4F09-A3AC-E6AF7BC009B1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749" y="1306285"/>
            <a:ext cx="7646457" cy="5139429"/>
          </a:xfrm>
        </p:spPr>
        <p:txBody>
          <a:bodyPr numCol="2" spcCol="720000"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45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084A-F47F-4A7C-A2CC-CBBE39207566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FB-C64D-4C76-9B17-0AF420C5DE37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56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горизонталь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7A3F-41AF-4201-83BC-3BBAA40C72F4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749" y="1306286"/>
            <a:ext cx="3826331" cy="5071613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4785643" y="1293980"/>
            <a:ext cx="3535570" cy="2503923"/>
            <a:chOff x="5407943" y="1762732"/>
            <a:chExt cx="3995317" cy="2629119"/>
          </a:xfrm>
        </p:grpSpPr>
        <p:grpSp>
          <p:nvGrpSpPr>
            <p:cNvPr id="8" name="Группа 7"/>
            <p:cNvGrpSpPr/>
            <p:nvPr userDrawn="1"/>
          </p:nvGrpSpPr>
          <p:grpSpPr>
            <a:xfrm>
              <a:off x="5407943" y="1762732"/>
              <a:ext cx="3995317" cy="2629119"/>
              <a:chOff x="5491634" y="1728290"/>
              <a:chExt cx="3995317" cy="2629119"/>
            </a:xfrm>
          </p:grpSpPr>
          <p:sp>
            <p:nvSpPr>
              <p:cNvPr id="9" name="Прямоугольник с одним вырезанным скругленным углом 8"/>
              <p:cNvSpPr/>
              <p:nvPr/>
            </p:nvSpPr>
            <p:spPr>
              <a:xfrm flipH="1">
                <a:off x="9054951" y="172829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Прямоугольник с одним вырезанным скругленным углом 9"/>
              <p:cNvSpPr/>
              <p:nvPr/>
            </p:nvSpPr>
            <p:spPr>
              <a:xfrm flipV="1">
                <a:off x="5491634" y="3925409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Скругленный прямоугольник 5"/>
            <p:cNvSpPr/>
            <p:nvPr userDrawn="1"/>
          </p:nvSpPr>
          <p:spPr>
            <a:xfrm>
              <a:off x="5479601" y="1835305"/>
              <a:ext cx="3852000" cy="2484000"/>
            </a:xfrm>
            <a:prstGeom prst="roundRect">
              <a:avLst>
                <a:gd name="adj" fmla="val 3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4880913" y="1397369"/>
            <a:ext cx="3345030" cy="2297143"/>
          </a:xfrm>
          <a:prstGeom prst="roundRect">
            <a:avLst>
              <a:gd name="adj" fmla="val 3460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5209220" y="3865927"/>
            <a:ext cx="2693759" cy="551656"/>
          </a:xfrm>
        </p:spPr>
        <p:txBody>
          <a:bodyPr anchor="t"/>
          <a:lstStyle>
            <a:lvl1pPr algn="ctr">
              <a:defRPr sz="1143" b="1"/>
            </a:lvl1pPr>
          </a:lstStyle>
          <a:p>
            <a:pPr lvl="0"/>
            <a:r>
              <a:rPr lang="ru-RU" dirty="0" smtClean="0"/>
              <a:t>Пояснение к фото</a:t>
            </a:r>
          </a:p>
        </p:txBody>
      </p:sp>
    </p:spTree>
    <p:extLst>
      <p:ext uri="{BB962C8B-B14F-4D97-AF65-F5344CB8AC3E}">
        <p14:creationId xmlns:p14="http://schemas.microsoft.com/office/powerpoint/2010/main" val="308530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вертикаль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5295429" y="1303051"/>
            <a:ext cx="3025785" cy="4286379"/>
            <a:chOff x="5984018" y="1764000"/>
            <a:chExt cx="3419242" cy="4500698"/>
          </a:xfrm>
        </p:grpSpPr>
        <p:grpSp>
          <p:nvGrpSpPr>
            <p:cNvPr id="8" name="Группа 7"/>
            <p:cNvGrpSpPr/>
            <p:nvPr userDrawn="1"/>
          </p:nvGrpSpPr>
          <p:grpSpPr>
            <a:xfrm>
              <a:off x="5984018" y="1764000"/>
              <a:ext cx="3419242" cy="4500698"/>
              <a:chOff x="6067709" y="1216000"/>
              <a:chExt cx="3419242" cy="4500698"/>
            </a:xfrm>
          </p:grpSpPr>
          <p:sp>
            <p:nvSpPr>
              <p:cNvPr id="9" name="Прямоугольник с одним вырезанным скругленным углом 8"/>
              <p:cNvSpPr/>
              <p:nvPr/>
            </p:nvSpPr>
            <p:spPr>
              <a:xfrm flipH="1">
                <a:off x="9054951" y="121600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Прямоугольник с одним вырезанным скругленным углом 9"/>
              <p:cNvSpPr/>
              <p:nvPr/>
            </p:nvSpPr>
            <p:spPr>
              <a:xfrm flipV="1">
                <a:off x="6067709" y="5284698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Скругленный прямоугольник 15"/>
            <p:cNvSpPr/>
            <p:nvPr userDrawn="1"/>
          </p:nvSpPr>
          <p:spPr>
            <a:xfrm>
              <a:off x="6055639" y="1836015"/>
              <a:ext cx="3276000" cy="4356668"/>
            </a:xfrm>
            <a:prstGeom prst="roundRect">
              <a:avLst>
                <a:gd name="adj" fmla="val 32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A01F-3F22-4E63-B007-42B85EF54591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751" y="1306287"/>
            <a:ext cx="4268895" cy="5070929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5398630" y="1406239"/>
            <a:ext cx="2819382" cy="4080000"/>
          </a:xfrm>
          <a:prstGeom prst="roundRect">
            <a:avLst>
              <a:gd name="adj" fmla="val 2058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/>
          </p:nvPr>
        </p:nvSpPr>
        <p:spPr>
          <a:xfrm>
            <a:off x="5764619" y="5658574"/>
            <a:ext cx="2087403" cy="341690"/>
          </a:xfrm>
        </p:spPr>
        <p:txBody>
          <a:bodyPr/>
          <a:lstStyle>
            <a:lvl1pPr algn="ctr">
              <a:defRPr sz="1143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160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вынос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163-1E0C-453D-B470-C63E0E66F030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2992438" y="2280936"/>
            <a:ext cx="3025785" cy="3257693"/>
            <a:chOff x="3366319" y="1764000"/>
            <a:chExt cx="3419242" cy="3420578"/>
          </a:xfrm>
        </p:grpSpPr>
        <p:grpSp>
          <p:nvGrpSpPr>
            <p:cNvPr id="6" name="Группа 5"/>
            <p:cNvGrpSpPr/>
            <p:nvPr userDrawn="1"/>
          </p:nvGrpSpPr>
          <p:grpSpPr>
            <a:xfrm>
              <a:off x="3366319" y="1764000"/>
              <a:ext cx="3419242" cy="3420578"/>
              <a:chOff x="3366319" y="1764000"/>
              <a:chExt cx="3419242" cy="3420578"/>
            </a:xfrm>
          </p:grpSpPr>
          <p:sp>
            <p:nvSpPr>
              <p:cNvPr id="15" name="Прямоугольник с одним вырезанным скругленным углом 14"/>
              <p:cNvSpPr/>
              <p:nvPr userDrawn="1"/>
            </p:nvSpPr>
            <p:spPr>
              <a:xfrm flipH="1">
                <a:off x="6353561" y="176400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Прямоугольник с одним вырезанным скругленным углом 17"/>
              <p:cNvSpPr/>
              <p:nvPr userDrawn="1"/>
            </p:nvSpPr>
            <p:spPr>
              <a:xfrm flipV="1">
                <a:off x="3366319" y="4752578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Скругленный прямоугольник 15"/>
            <p:cNvSpPr/>
            <p:nvPr userDrawn="1"/>
          </p:nvSpPr>
          <p:spPr>
            <a:xfrm>
              <a:off x="3437940" y="1836289"/>
              <a:ext cx="3276000" cy="3276000"/>
            </a:xfrm>
            <a:prstGeom prst="roundRect">
              <a:avLst>
                <a:gd name="adj" fmla="val 32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3095640" y="2392639"/>
            <a:ext cx="2819382" cy="3034286"/>
          </a:xfrm>
          <a:prstGeom prst="roundRect">
            <a:avLst>
              <a:gd name="adj" fmla="val 2058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18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E05B-4792-4A32-B201-345AE7F67A0E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748" y="1306286"/>
            <a:ext cx="4778614" cy="4742846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5774826" y="1303050"/>
            <a:ext cx="2548835" cy="2057976"/>
            <a:chOff x="6525754" y="1763419"/>
            <a:chExt cx="2880272" cy="2160875"/>
          </a:xfrm>
        </p:grpSpPr>
        <p:grpSp>
          <p:nvGrpSpPr>
            <p:cNvPr id="16" name="Группа 15"/>
            <p:cNvGrpSpPr/>
            <p:nvPr userDrawn="1"/>
          </p:nvGrpSpPr>
          <p:grpSpPr>
            <a:xfrm>
              <a:off x="6525754" y="1763419"/>
              <a:ext cx="2880272" cy="2160875"/>
              <a:chOff x="6606679" y="1728290"/>
              <a:chExt cx="2880272" cy="2160875"/>
            </a:xfrm>
          </p:grpSpPr>
          <p:sp>
            <p:nvSpPr>
              <p:cNvPr id="19" name="Прямоугольник с одним вырезанным скругленным углом 18"/>
              <p:cNvSpPr/>
              <p:nvPr/>
            </p:nvSpPr>
            <p:spPr>
              <a:xfrm flipH="1">
                <a:off x="9054951" y="172829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Прямоугольник с одним вырезанным скругленным углом 19"/>
              <p:cNvSpPr/>
              <p:nvPr/>
            </p:nvSpPr>
            <p:spPr>
              <a:xfrm flipV="1">
                <a:off x="6606679" y="3457165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Скругленный прямоугольник 20"/>
            <p:cNvSpPr>
              <a:spLocks noChangeAspect="1"/>
            </p:cNvSpPr>
            <p:nvPr userDrawn="1"/>
          </p:nvSpPr>
          <p:spPr>
            <a:xfrm>
              <a:off x="6597650" y="1835856"/>
              <a:ext cx="2734938" cy="2016000"/>
            </a:xfrm>
            <a:prstGeom prst="roundRect">
              <a:avLst>
                <a:gd name="adj" fmla="val 3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Группа 22"/>
          <p:cNvGrpSpPr/>
          <p:nvPr userDrawn="1"/>
        </p:nvGrpSpPr>
        <p:grpSpPr>
          <a:xfrm>
            <a:off x="5777140" y="3986100"/>
            <a:ext cx="2548835" cy="2057976"/>
            <a:chOff x="6525754" y="1763419"/>
            <a:chExt cx="2880272" cy="2160875"/>
          </a:xfrm>
        </p:grpSpPr>
        <p:grpSp>
          <p:nvGrpSpPr>
            <p:cNvPr id="24" name="Группа 23"/>
            <p:cNvGrpSpPr/>
            <p:nvPr userDrawn="1"/>
          </p:nvGrpSpPr>
          <p:grpSpPr>
            <a:xfrm>
              <a:off x="6525754" y="1763419"/>
              <a:ext cx="2880272" cy="2160875"/>
              <a:chOff x="6606679" y="1728290"/>
              <a:chExt cx="2880272" cy="2160875"/>
            </a:xfrm>
          </p:grpSpPr>
          <p:sp>
            <p:nvSpPr>
              <p:cNvPr id="26" name="Прямоугольник с одним вырезанным скругленным углом 25"/>
              <p:cNvSpPr/>
              <p:nvPr/>
            </p:nvSpPr>
            <p:spPr>
              <a:xfrm flipH="1">
                <a:off x="9054951" y="172829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Прямоугольник с одним вырезанным скругленным углом 26"/>
              <p:cNvSpPr/>
              <p:nvPr/>
            </p:nvSpPr>
            <p:spPr>
              <a:xfrm flipV="1">
                <a:off x="6606679" y="3457165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Скругленный прямоугольник 24"/>
            <p:cNvSpPr>
              <a:spLocks noChangeAspect="1"/>
            </p:cNvSpPr>
            <p:nvPr userDrawn="1"/>
          </p:nvSpPr>
          <p:spPr>
            <a:xfrm>
              <a:off x="6597650" y="1835856"/>
              <a:ext cx="2734938" cy="2016000"/>
            </a:xfrm>
            <a:prstGeom prst="roundRect">
              <a:avLst>
                <a:gd name="adj" fmla="val 3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sp>
        <p:nvSpPr>
          <p:cNvPr id="28" name="Рисунок 27"/>
          <p:cNvSpPr>
            <a:spLocks noGrp="1"/>
          </p:cNvSpPr>
          <p:nvPr>
            <p:ph type="pic" sz="quarter" idx="14"/>
          </p:nvPr>
        </p:nvSpPr>
        <p:spPr>
          <a:xfrm>
            <a:off x="5870519" y="1406324"/>
            <a:ext cx="2357450" cy="1851429"/>
          </a:xfrm>
          <a:prstGeom prst="roundRect">
            <a:avLst>
              <a:gd name="adj" fmla="val 2948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5"/>
          </p:nvPr>
        </p:nvSpPr>
        <p:spPr>
          <a:xfrm>
            <a:off x="5872833" y="4089373"/>
            <a:ext cx="2357450" cy="1851429"/>
          </a:xfrm>
          <a:prstGeom prst="roundRect">
            <a:avLst>
              <a:gd name="adj" fmla="val 3805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24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нора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A36D-E692-41B9-A73E-9F37C26F8BC9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749" y="3977633"/>
            <a:ext cx="7648857" cy="2400267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0" y="1102180"/>
            <a:ext cx="9144000" cy="270857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3810750"/>
            <a:ext cx="9143081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50034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6ECD-F489-47C9-8547-41F09BB1658B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0" y="1102180"/>
            <a:ext cx="9144000" cy="54126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514798"/>
            <a:ext cx="9143081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78515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8930" y="-22812"/>
            <a:ext cx="9161860" cy="1149000"/>
          </a:xfrm>
          <a:prstGeom prst="rect">
            <a:avLst/>
          </a:prstGeom>
          <a:solidFill>
            <a:srgbClr val="F15922"/>
          </a:solidFill>
          <a:ln w="12700">
            <a:miter lim="400000"/>
          </a:ln>
          <a:effectLst>
            <a:outerShdw blurRad="368300" dist="38100" dir="5400000" sx="103000" sy="103000" algn="t" rotWithShape="0">
              <a:prstClr val="black">
                <a:alpha val="17000"/>
              </a:prstClr>
            </a:outerShdw>
          </a:effectLst>
        </p:spPr>
        <p:txBody>
          <a:bodyPr lIns="0" tIns="0" rIns="0" bIns="0" anchor="ctr"/>
          <a:lstStyle/>
          <a:p>
            <a:pPr algn="ctr" defTabSz="410751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3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521189" y="6466838"/>
            <a:ext cx="446873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242991" y="209325"/>
            <a:ext cx="6718998" cy="73139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1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4303" y="1555667"/>
            <a:ext cx="8035393" cy="336049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Five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413"/>
            <a:ext cx="929110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26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и 2 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659C-6E5C-46EF-BE24-F4001E2FC725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514798"/>
            <a:ext cx="9143081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Объект 6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684149" y="1303050"/>
            <a:ext cx="3759177" cy="2365714"/>
          </a:xfrm>
          <a:prstGeom prst="roundRect">
            <a:avLst>
              <a:gd name="adj" fmla="val 3246"/>
            </a:avLst>
          </a:prstGeom>
          <a:solidFill>
            <a:schemeClr val="bg2"/>
          </a:solidFill>
        </p:spPr>
        <p:txBody>
          <a:bodyPr vert="horz" lIns="72000" tIns="72000" rIns="72000" bIns="7200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 (</a:t>
            </a:r>
            <a:r>
              <a:rPr lang="ru-RU" dirty="0" err="1" smtClean="0"/>
              <a:t>Tahoma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Объект 12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4563571" y="1303050"/>
            <a:ext cx="3759177" cy="2365714"/>
          </a:xfrm>
          <a:prstGeom prst="roundRect">
            <a:avLst>
              <a:gd name="adj" fmla="val 2953"/>
            </a:avLst>
          </a:prstGeom>
          <a:solidFill>
            <a:schemeClr val="bg2"/>
          </a:solidFill>
        </p:spPr>
        <p:txBody>
          <a:bodyPr vert="horz" lIns="72000" tIns="72000" rIns="72000" bIns="7200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Объект 16"/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84149" y="3785624"/>
            <a:ext cx="3759177" cy="2365714"/>
          </a:xfrm>
          <a:prstGeom prst="roundRect">
            <a:avLst>
              <a:gd name="adj" fmla="val 4396"/>
            </a:avLst>
          </a:prstGeom>
          <a:solidFill>
            <a:schemeClr val="bg2"/>
          </a:solidFill>
        </p:spPr>
        <p:txBody>
          <a:bodyPr lIns="72000" tIns="72000" rIns="72000" bIns="72000"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Объект 18"/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4563571" y="3785624"/>
            <a:ext cx="3759177" cy="2365714"/>
          </a:xfrm>
          <a:prstGeom prst="roundRect">
            <a:avLst>
              <a:gd name="adj" fmla="val 4036"/>
            </a:avLst>
          </a:prstGeom>
          <a:solidFill>
            <a:schemeClr val="bg2"/>
          </a:solidFill>
        </p:spPr>
        <p:txBody>
          <a:bodyPr lIns="72000" tIns="72000" rIns="72000" bIns="72000"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2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 изображений 2 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>
            <a:off x="685005" y="1303050"/>
            <a:ext cx="3759552" cy="2057976"/>
            <a:chOff x="6525754" y="1763419"/>
            <a:chExt cx="4248424" cy="2160875"/>
          </a:xfrm>
        </p:grpSpPr>
        <p:grpSp>
          <p:nvGrpSpPr>
            <p:cNvPr id="20" name="Группа 19"/>
            <p:cNvGrpSpPr/>
            <p:nvPr userDrawn="1"/>
          </p:nvGrpSpPr>
          <p:grpSpPr>
            <a:xfrm>
              <a:off x="6525754" y="1763419"/>
              <a:ext cx="4248424" cy="2160875"/>
              <a:chOff x="6606679" y="1728290"/>
              <a:chExt cx="4248424" cy="2160875"/>
            </a:xfrm>
          </p:grpSpPr>
          <p:sp>
            <p:nvSpPr>
              <p:cNvPr id="22" name="Прямоугольник с одним вырезанным скругленным углом 21"/>
              <p:cNvSpPr/>
              <p:nvPr/>
            </p:nvSpPr>
            <p:spPr>
              <a:xfrm flipH="1">
                <a:off x="10423103" y="172829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Прямоугольник с одним вырезанным скругленным углом 22"/>
              <p:cNvSpPr/>
              <p:nvPr/>
            </p:nvSpPr>
            <p:spPr>
              <a:xfrm flipV="1">
                <a:off x="6606679" y="3457165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Скругленный прямоугольник 20"/>
            <p:cNvSpPr>
              <a:spLocks noChangeAspect="1"/>
            </p:cNvSpPr>
            <p:nvPr userDrawn="1"/>
          </p:nvSpPr>
          <p:spPr>
            <a:xfrm>
              <a:off x="6597649" y="1835856"/>
              <a:ext cx="4102543" cy="2016000"/>
            </a:xfrm>
            <a:prstGeom prst="roundRect">
              <a:avLst>
                <a:gd name="adj" fmla="val 3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659C-6E5C-46EF-BE24-F4001E2FC725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514798"/>
            <a:ext cx="9143081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" name="Группа 23"/>
          <p:cNvGrpSpPr/>
          <p:nvPr userDrawn="1"/>
        </p:nvGrpSpPr>
        <p:grpSpPr>
          <a:xfrm>
            <a:off x="4572000" y="1303050"/>
            <a:ext cx="3759552" cy="2057976"/>
            <a:chOff x="6525754" y="1763419"/>
            <a:chExt cx="4248424" cy="2160875"/>
          </a:xfrm>
        </p:grpSpPr>
        <p:grpSp>
          <p:nvGrpSpPr>
            <p:cNvPr id="25" name="Группа 24"/>
            <p:cNvGrpSpPr/>
            <p:nvPr userDrawn="1"/>
          </p:nvGrpSpPr>
          <p:grpSpPr>
            <a:xfrm>
              <a:off x="6525754" y="1763419"/>
              <a:ext cx="4248424" cy="2160875"/>
              <a:chOff x="6606679" y="1728290"/>
              <a:chExt cx="4248424" cy="2160875"/>
            </a:xfrm>
          </p:grpSpPr>
          <p:sp>
            <p:nvSpPr>
              <p:cNvPr id="27" name="Прямоугольник с одним вырезанным скругленным углом 26"/>
              <p:cNvSpPr/>
              <p:nvPr/>
            </p:nvSpPr>
            <p:spPr>
              <a:xfrm flipH="1">
                <a:off x="10423103" y="172829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Прямоугольник с одним вырезанным скругленным углом 27"/>
              <p:cNvSpPr/>
              <p:nvPr/>
            </p:nvSpPr>
            <p:spPr>
              <a:xfrm flipV="1">
                <a:off x="6606679" y="3457165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Скругленный прямоугольник 25"/>
            <p:cNvSpPr>
              <a:spLocks noChangeAspect="1"/>
            </p:cNvSpPr>
            <p:nvPr userDrawn="1"/>
          </p:nvSpPr>
          <p:spPr>
            <a:xfrm>
              <a:off x="6597649" y="1835856"/>
              <a:ext cx="4102543" cy="2016000"/>
            </a:xfrm>
            <a:prstGeom prst="roundRect">
              <a:avLst>
                <a:gd name="adj" fmla="val 3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Группа 28"/>
          <p:cNvGrpSpPr/>
          <p:nvPr userDrawn="1"/>
        </p:nvGrpSpPr>
        <p:grpSpPr>
          <a:xfrm>
            <a:off x="684962" y="3780434"/>
            <a:ext cx="3759552" cy="2057976"/>
            <a:chOff x="6525754" y="1763419"/>
            <a:chExt cx="4248424" cy="2160875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525754" y="1763419"/>
              <a:ext cx="4248424" cy="2160875"/>
              <a:chOff x="6606679" y="1728290"/>
              <a:chExt cx="4248424" cy="2160875"/>
            </a:xfrm>
          </p:grpSpPr>
          <p:sp>
            <p:nvSpPr>
              <p:cNvPr id="32" name="Прямоугольник с одним вырезанным скругленным углом 31"/>
              <p:cNvSpPr/>
              <p:nvPr/>
            </p:nvSpPr>
            <p:spPr>
              <a:xfrm flipH="1">
                <a:off x="10423103" y="172829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Прямоугольник с одним вырезанным скругленным углом 32"/>
              <p:cNvSpPr/>
              <p:nvPr/>
            </p:nvSpPr>
            <p:spPr>
              <a:xfrm flipV="1">
                <a:off x="6606679" y="3457165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Скругленный прямоугольник 30"/>
            <p:cNvSpPr>
              <a:spLocks noChangeAspect="1"/>
            </p:cNvSpPr>
            <p:nvPr userDrawn="1"/>
          </p:nvSpPr>
          <p:spPr>
            <a:xfrm>
              <a:off x="6597649" y="1835856"/>
              <a:ext cx="4102543" cy="2016000"/>
            </a:xfrm>
            <a:prstGeom prst="roundRect">
              <a:avLst>
                <a:gd name="adj" fmla="val 3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>
            <a:off x="4572000" y="3780434"/>
            <a:ext cx="3759552" cy="2057976"/>
            <a:chOff x="6525754" y="1763419"/>
            <a:chExt cx="4248424" cy="2160875"/>
          </a:xfrm>
        </p:grpSpPr>
        <p:grpSp>
          <p:nvGrpSpPr>
            <p:cNvPr id="35" name="Группа 34"/>
            <p:cNvGrpSpPr/>
            <p:nvPr userDrawn="1"/>
          </p:nvGrpSpPr>
          <p:grpSpPr>
            <a:xfrm>
              <a:off x="6525754" y="1763419"/>
              <a:ext cx="4248424" cy="2160875"/>
              <a:chOff x="6606679" y="1728290"/>
              <a:chExt cx="4248424" cy="2160875"/>
            </a:xfrm>
          </p:grpSpPr>
          <p:sp>
            <p:nvSpPr>
              <p:cNvPr id="37" name="Прямоугольник с одним вырезанным скругленным углом 36"/>
              <p:cNvSpPr/>
              <p:nvPr/>
            </p:nvSpPr>
            <p:spPr>
              <a:xfrm flipH="1">
                <a:off x="10423103" y="1728290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Прямоугольник с одним вырезанным скругленным углом 37"/>
              <p:cNvSpPr/>
              <p:nvPr/>
            </p:nvSpPr>
            <p:spPr>
              <a:xfrm flipV="1">
                <a:off x="6606679" y="3457165"/>
                <a:ext cx="432000" cy="432000"/>
              </a:xfrm>
              <a:prstGeom prst="snipRoundRect">
                <a:avLst>
                  <a:gd name="adj1" fmla="val 38716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14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" name="Скругленный прямоугольник 35"/>
            <p:cNvSpPr>
              <a:spLocks noChangeAspect="1"/>
            </p:cNvSpPr>
            <p:nvPr userDrawn="1"/>
          </p:nvSpPr>
          <p:spPr>
            <a:xfrm>
              <a:off x="6597649" y="1835856"/>
              <a:ext cx="4102543" cy="2016000"/>
            </a:xfrm>
            <a:prstGeom prst="roundRect">
              <a:avLst>
                <a:gd name="adj" fmla="val 3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>
                <a:solidFill>
                  <a:srgbClr val="FFFFFF"/>
                </a:solidFill>
              </a:endParaRPr>
            </a:p>
          </p:txBody>
        </p:sp>
      </p:grp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764837" y="1389180"/>
            <a:ext cx="3599889" cy="1885714"/>
          </a:xfrm>
          <a:prstGeom prst="roundRect">
            <a:avLst>
              <a:gd name="adj" fmla="val 4442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/>
          </p:nvPr>
        </p:nvSpPr>
        <p:spPr>
          <a:xfrm>
            <a:off x="4651831" y="1389180"/>
            <a:ext cx="3599889" cy="1885714"/>
          </a:xfrm>
          <a:prstGeom prst="roundRect">
            <a:avLst>
              <a:gd name="adj" fmla="val 4442"/>
            </a:avLst>
          </a:prstGeo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0" name="Рисунок 39"/>
          <p:cNvSpPr>
            <a:spLocks noGrp="1"/>
          </p:cNvSpPr>
          <p:nvPr>
            <p:ph type="pic" sz="quarter" idx="15"/>
          </p:nvPr>
        </p:nvSpPr>
        <p:spPr>
          <a:xfrm>
            <a:off x="764794" y="3866564"/>
            <a:ext cx="3599889" cy="1885714"/>
          </a:xfrm>
          <a:prstGeom prst="roundRect">
            <a:avLst>
              <a:gd name="adj" fmla="val 4442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Рисунок 41"/>
          <p:cNvSpPr>
            <a:spLocks noGrp="1"/>
          </p:cNvSpPr>
          <p:nvPr>
            <p:ph type="pic" sz="quarter" idx="16"/>
          </p:nvPr>
        </p:nvSpPr>
        <p:spPr>
          <a:xfrm>
            <a:off x="4651831" y="3866564"/>
            <a:ext cx="3599889" cy="1885714"/>
          </a:xfrm>
          <a:prstGeom prst="roundRect">
            <a:avLst>
              <a:gd name="adj" fmla="val 3537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17" hasCustomPrompt="1"/>
          </p:nvPr>
        </p:nvSpPr>
        <p:spPr>
          <a:xfrm>
            <a:off x="685005" y="3405455"/>
            <a:ext cx="3759552" cy="273544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ru-RU" dirty="0" err="1" smtClean="0"/>
              <a:t>Tahoma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3405454"/>
            <a:ext cx="3759177" cy="274286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ru-RU" dirty="0" err="1" smtClean="0"/>
              <a:t>Tahoma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8" name="Текст 47"/>
          <p:cNvSpPr>
            <a:spLocks noGrp="1"/>
          </p:cNvSpPr>
          <p:nvPr>
            <p:ph type="body" sz="quarter" idx="19" hasCustomPrompt="1"/>
          </p:nvPr>
        </p:nvSpPr>
        <p:spPr>
          <a:xfrm>
            <a:off x="685004" y="5889403"/>
            <a:ext cx="3759177" cy="273654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ru-RU" dirty="0" err="1" smtClean="0"/>
              <a:t>Tahoma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5889403"/>
            <a:ext cx="3759177" cy="273654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ru-RU" dirty="0" err="1" smtClean="0"/>
              <a:t>Tahoma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57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оформ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BDD5-B509-4573-BA08-F6CB742D9E0A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1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Shape 21"/>
          <p:cNvSpPr>
            <a:spLocks noGrp="1"/>
          </p:cNvSpPr>
          <p:nvPr>
            <p:ph type="title"/>
          </p:nvPr>
        </p:nvSpPr>
        <p:spPr>
          <a:xfrm>
            <a:off x="2242991" y="209325"/>
            <a:ext cx="6718998" cy="73139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10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5" name="Shape 22"/>
          <p:cNvSpPr>
            <a:spLocks noGrp="1"/>
          </p:cNvSpPr>
          <p:nvPr>
            <p:ph type="body" idx="1"/>
          </p:nvPr>
        </p:nvSpPr>
        <p:spPr>
          <a:xfrm>
            <a:off x="554303" y="1555667"/>
            <a:ext cx="8035393" cy="336049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2522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Shape 21"/>
          <p:cNvSpPr>
            <a:spLocks noGrp="1"/>
          </p:cNvSpPr>
          <p:nvPr>
            <p:ph type="title"/>
          </p:nvPr>
        </p:nvSpPr>
        <p:spPr>
          <a:xfrm>
            <a:off x="2242991" y="209325"/>
            <a:ext cx="6718998" cy="73139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1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5" name="Shape 22"/>
          <p:cNvSpPr>
            <a:spLocks noGrp="1"/>
          </p:cNvSpPr>
          <p:nvPr>
            <p:ph type="body" idx="1"/>
          </p:nvPr>
        </p:nvSpPr>
        <p:spPr>
          <a:xfrm>
            <a:off x="554303" y="1555667"/>
            <a:ext cx="8035393" cy="33604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56320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943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 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82BC-1D73-4E21-9007-4E12E5A9D8A8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 hasCustomPrompt="1"/>
          </p:nvPr>
        </p:nvSpPr>
        <p:spPr>
          <a:xfrm>
            <a:off x="682744" y="1306287"/>
            <a:ext cx="7647862" cy="5140476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(</a:t>
            </a:r>
            <a:r>
              <a:rPr lang="en-US" dirty="0" smtClean="0"/>
              <a:t>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375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8852" y="-1637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84149" y="6171596"/>
            <a:ext cx="3791034" cy="548571"/>
          </a:xfrm>
        </p:spPr>
        <p:txBody>
          <a:bodyPr/>
          <a:lstStyle>
            <a:lvl1pPr marL="0" algn="l" defTabSz="870875" rtl="0" eaLnBrk="1" latinLnBrk="0" hangingPunct="1">
              <a:spcBef>
                <a:spcPts val="0"/>
              </a:spcBef>
              <a:defRPr lang="ru-RU" sz="1143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Мероприятие в рамках которого, проводится презентация</a:t>
            </a:r>
          </a:p>
          <a:p>
            <a:pPr lvl="0"/>
            <a:r>
              <a:rPr lang="ru-RU" dirty="0" smtClean="0"/>
              <a:t>Место проведения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35919" y="6171594"/>
            <a:ext cx="3694687" cy="548632"/>
          </a:xfrm>
        </p:spPr>
        <p:txBody>
          <a:bodyPr/>
          <a:lstStyle>
            <a:lvl1pPr algn="r">
              <a:spcBef>
                <a:spcPts val="0"/>
              </a:spcBef>
              <a:defRPr lang="ru-RU" sz="1143" b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ФИО автора презентации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Должность автора презентации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0" y="1842715"/>
            <a:ext cx="9143081" cy="4182857"/>
          </a:xfrm>
        </p:spPr>
        <p:txBody>
          <a:bodyPr lIns="360000" rIns="25200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0" y="1842715"/>
            <a:ext cx="9143081" cy="4182857"/>
            <a:chOff x="0" y="1915800"/>
            <a:chExt cx="10332000" cy="4411226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6327026"/>
              <a:ext cx="1033200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0" y="1915800"/>
              <a:ext cx="1033200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82388"/>
            <a:ext cx="6547380" cy="3086056"/>
          </a:xfrm>
          <a:solidFill>
            <a:schemeClr val="tx2">
              <a:alpha val="90000"/>
            </a:schemeClr>
          </a:solidFill>
        </p:spPr>
        <p:txBody>
          <a:bodyPr lIns="720000" bIns="1512000" anchor="b"/>
          <a:lstStyle>
            <a:lvl1pPr marL="0" algn="l" defTabSz="870875" rtl="0" eaLnBrk="1" latinLnBrk="0" hangingPunct="1">
              <a:spcBef>
                <a:spcPts val="0"/>
              </a:spcBef>
              <a:defRPr lang="ru-RU" sz="4191" b="1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870875" rtl="0" eaLnBrk="1" latinLnBrk="0" hangingPunct="1">
              <a:lnSpc>
                <a:spcPct val="90000"/>
              </a:lnSpc>
              <a:spcBef>
                <a:spcPts val="286"/>
              </a:spcBef>
              <a:spcAft>
                <a:spcPts val="286"/>
              </a:spcAft>
              <a:buClr>
                <a:schemeClr val="tx2"/>
              </a:buClr>
              <a:buSzPct val="80000"/>
              <a:buFont typeface="Arial Narrow" pitchFamily="34" charset="0"/>
              <a:buNone/>
              <a:defRPr lang="ru-RU" sz="2286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НАЗВАНИЕ</a:t>
            </a:r>
            <a:r>
              <a:rPr lang="en-US" dirty="0" smtClean="0"/>
              <a:t> (Tahoma, 44, </a:t>
            </a:r>
            <a:r>
              <a:rPr lang="ru-RU" dirty="0" smtClean="0"/>
              <a:t>жирный</a:t>
            </a:r>
            <a:r>
              <a:rPr lang="en-US" dirty="0" smtClean="0"/>
              <a:t>)</a:t>
            </a:r>
            <a:endParaRPr lang="ru-RU" dirty="0" smtClean="0"/>
          </a:p>
          <a:p>
            <a:pPr marL="0" lvl="1" indent="0" algn="l" defTabSz="870875" rtl="0" eaLnBrk="1" latinLnBrk="0" hangingPunct="1">
              <a:lnSpc>
                <a:spcPct val="90000"/>
              </a:lnSpc>
              <a:spcBef>
                <a:spcPts val="286"/>
              </a:spcBef>
              <a:spcAft>
                <a:spcPts val="286"/>
              </a:spcAft>
              <a:buClr>
                <a:schemeClr val="tx2"/>
              </a:buClr>
              <a:buSzPct val="80000"/>
              <a:buFont typeface="Arial Narrow" pitchFamily="34" charset="0"/>
              <a:buNone/>
            </a:pPr>
            <a:r>
              <a:rPr lang="ru-RU" dirty="0" smtClean="0"/>
              <a:t>подзаголовок</a:t>
            </a:r>
            <a:r>
              <a:rPr lang="en-US" dirty="0" smtClean="0"/>
              <a:t> (Tahoma, 24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691174" y="4123485"/>
            <a:ext cx="5107940" cy="1088571"/>
          </a:xfrm>
        </p:spPr>
        <p:txBody>
          <a:bodyPr/>
          <a:lstStyle>
            <a:lvl1pPr marL="343210" indent="-343210" algn="l" defTabSz="870875" rtl="0" eaLnBrk="1" latinLnBrk="0" hangingPunct="1">
              <a:spcBef>
                <a:spcPts val="1143"/>
              </a:spcBef>
              <a:buClr>
                <a:schemeClr val="bg1"/>
              </a:buClr>
              <a:buSzPct val="80000"/>
              <a:buFont typeface="Arial Narrow" pitchFamily="34" charset="0"/>
              <a:buChar char="▌"/>
              <a:defRPr lang="ru-RU" sz="1143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3210" indent="-343210" algn="l" defTabSz="870875" rtl="0" eaLnBrk="1" latinLnBrk="0" hangingPunct="1">
              <a:spcBef>
                <a:spcPts val="1143"/>
              </a:spcBef>
              <a:buClr>
                <a:schemeClr val="bg1"/>
              </a:buClr>
              <a:buSzPct val="80000"/>
              <a:buFont typeface="Arial Narrow" pitchFamily="34" charset="0"/>
              <a:buChar char="▌"/>
              <a:defRPr lang="ru-RU" sz="1143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Подзаголовок 1</a:t>
            </a:r>
            <a:r>
              <a:rPr lang="en-US" dirty="0" smtClean="0"/>
              <a:t> (Tahoma,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Подзаголовок 2</a:t>
            </a:r>
          </a:p>
          <a:p>
            <a:pPr lvl="0"/>
            <a:r>
              <a:rPr lang="ru-RU" dirty="0" smtClean="0"/>
              <a:t>Подзаголовок 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0" y="493925"/>
            <a:ext cx="1466624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4248671" y="6562287"/>
            <a:ext cx="635607" cy="171429"/>
          </a:xfrm>
        </p:spPr>
        <p:txBody>
          <a:bodyPr/>
          <a:lstStyle>
            <a:lvl1pPr algn="ctr">
              <a:defRPr sz="952">
                <a:solidFill>
                  <a:schemeClr val="accent6"/>
                </a:solidFill>
              </a:defRPr>
            </a:lvl1pPr>
          </a:lstStyle>
          <a:p>
            <a:fld id="{4A929778-E12A-4A85-92A7-256B01EA03DB}" type="slidenum">
              <a:rPr smtClean="0"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750" y="274286"/>
            <a:ext cx="6571986" cy="685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849-B87A-465E-AB3A-0C516AB6A96F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4579" y="6565421"/>
            <a:ext cx="3249818" cy="205714"/>
          </a:xfrm>
        </p:spPr>
        <p:txBody>
          <a:bodyPr/>
          <a:lstStyle/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62287"/>
            <a:ext cx="635607" cy="171429"/>
          </a:xfrm>
        </p:spPr>
        <p:txBody>
          <a:bodyPr/>
          <a:lstStyle/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749" y="1306285"/>
            <a:ext cx="7646457" cy="5139429"/>
          </a:xfrm>
        </p:spPr>
        <p:txBody>
          <a:bodyPr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56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8930" y="-1"/>
            <a:ext cx="9161860" cy="6858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Shape 3"/>
          <p:cNvSpPr/>
          <p:nvPr/>
        </p:nvSpPr>
        <p:spPr>
          <a:xfrm>
            <a:off x="-8930" y="-5546"/>
            <a:ext cx="9161860" cy="114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266700" dist="38100" dir="5400000" sx="99000" sy="99000" algn="t" rotWithShape="0">
              <a:prstClr val="black">
                <a:alpha val="19000"/>
              </a:prstClr>
            </a:outerShdw>
          </a:effectLst>
        </p:spPr>
        <p:txBody>
          <a:bodyPr lIns="0" tIns="0" rIns="0" bIns="0" anchor="ctr"/>
          <a:lstStyle/>
          <a:p>
            <a:pPr algn="ctr" defTabSz="410751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521189" y="6416207"/>
            <a:ext cx="446873" cy="2000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 sz="1300">
                <a:solidFill>
                  <a:srgbClr val="525E6A"/>
                </a:solidFill>
              </a:defRPr>
            </a:lvl1pPr>
          </a:lstStyle>
          <a:p>
            <a:pPr defTabSz="410751"/>
            <a:fld id="{86CB4B4D-7CA3-9044-876B-883B54F8677D}" type="slidenum">
              <a:rPr kern="0">
                <a:sym typeface="Arial"/>
              </a:rPr>
              <a:pPr defTabSz="410751"/>
              <a:t>‹#›</a:t>
            </a:fld>
            <a:endParaRPr kern="0">
              <a:sym typeface="Arial"/>
            </a:endParaRP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54303" y="1518953"/>
            <a:ext cx="8035394" cy="105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44711" y="2888021"/>
            <a:ext cx="8035393" cy="336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65737E"/>
                </a:solidFill>
              </a:rPr>
              <a:t>Body Level Five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413"/>
            <a:ext cx="929110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1" r:id="rId4"/>
    <p:sldLayoutId id="2147483684" r:id="rId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defTabSz="410751">
        <a:defRPr sz="3100" baseline="0">
          <a:solidFill>
            <a:srgbClr val="525E6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indent="160729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2pPr>
      <a:lvl3pPr indent="321457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3pPr>
      <a:lvl4pPr indent="482186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4pPr>
      <a:lvl5pPr indent="642915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5pPr>
      <a:lvl6pPr indent="803643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6pPr>
      <a:lvl7pPr indent="964372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7pPr>
      <a:lvl8pPr indent="1125101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8pPr>
      <a:lvl9pPr indent="1285829" defTabSz="410751">
        <a:defRPr sz="5600">
          <a:solidFill>
            <a:srgbClr val="525E6B"/>
          </a:solidFill>
          <a:latin typeface="+mn-lt"/>
          <a:ea typeface="+mn-ea"/>
          <a:cs typeface="+mn-cs"/>
          <a:sym typeface="Arial"/>
        </a:defRPr>
      </a:lvl9pPr>
    </p:titleStyle>
    <p:bodyStyle>
      <a:lvl1pPr defTabSz="410751">
        <a:spcBef>
          <a:spcPts val="2953"/>
        </a:spcBef>
        <a:defRPr sz="25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indent="160729" defTabSz="410751">
        <a:spcBef>
          <a:spcPts val="2953"/>
        </a:spcBef>
        <a:defRPr sz="25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2pPr>
      <a:lvl3pPr indent="321457" defTabSz="410751">
        <a:spcBef>
          <a:spcPts val="2953"/>
        </a:spcBef>
        <a:defRPr sz="25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3pPr>
      <a:lvl4pPr indent="482186" defTabSz="410751">
        <a:spcBef>
          <a:spcPts val="2953"/>
        </a:spcBef>
        <a:defRPr sz="25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4pPr>
      <a:lvl5pPr indent="642915" defTabSz="410751">
        <a:spcBef>
          <a:spcPts val="2953"/>
        </a:spcBef>
        <a:defRPr sz="25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5pPr>
      <a:lvl6pPr indent="803643" defTabSz="410751">
        <a:spcBef>
          <a:spcPts val="2953"/>
        </a:spcBef>
        <a:defRPr sz="2500">
          <a:solidFill>
            <a:srgbClr val="65737E"/>
          </a:solidFill>
          <a:latin typeface="+mn-lt"/>
          <a:ea typeface="+mn-ea"/>
          <a:cs typeface="+mn-cs"/>
          <a:sym typeface="Arial"/>
        </a:defRPr>
      </a:lvl6pPr>
      <a:lvl7pPr indent="964372" defTabSz="410751">
        <a:spcBef>
          <a:spcPts val="2953"/>
        </a:spcBef>
        <a:defRPr sz="2500">
          <a:solidFill>
            <a:srgbClr val="65737E"/>
          </a:solidFill>
          <a:latin typeface="+mn-lt"/>
          <a:ea typeface="+mn-ea"/>
          <a:cs typeface="+mn-cs"/>
          <a:sym typeface="Arial"/>
        </a:defRPr>
      </a:lvl7pPr>
      <a:lvl8pPr indent="1125101" defTabSz="410751">
        <a:spcBef>
          <a:spcPts val="2953"/>
        </a:spcBef>
        <a:defRPr sz="2500">
          <a:solidFill>
            <a:srgbClr val="65737E"/>
          </a:solidFill>
          <a:latin typeface="+mn-lt"/>
          <a:ea typeface="+mn-ea"/>
          <a:cs typeface="+mn-cs"/>
          <a:sym typeface="Arial"/>
        </a:defRPr>
      </a:lvl8pPr>
      <a:lvl9pPr indent="1285829" defTabSz="410751">
        <a:spcBef>
          <a:spcPts val="2953"/>
        </a:spcBef>
        <a:defRPr sz="2500">
          <a:solidFill>
            <a:srgbClr val="65737E"/>
          </a:solidFill>
          <a:latin typeface="+mn-lt"/>
          <a:ea typeface="+mn-ea"/>
          <a:cs typeface="+mn-cs"/>
          <a:sym typeface="Arial"/>
        </a:defRPr>
      </a:lvl9pPr>
    </p:bodyStyle>
    <p:otherStyle>
      <a:lvl1pPr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160729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321457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482186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642915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803643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964372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1125101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1285829" algn="r" defTabSz="410751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0245" y="274095"/>
            <a:ext cx="6571986" cy="6857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ru-RU" dirty="0" smtClean="0"/>
              <a:t>Образец заголовка 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0244" y="1303051"/>
            <a:ext cx="7645783" cy="473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(</a:t>
            </a:r>
            <a:r>
              <a:rPr lang="en-US" dirty="0" smtClean="0"/>
              <a:t>Tahoma, 10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</a:t>
            </a:r>
            <a:r>
              <a:rPr lang="ru-RU" dirty="0" smtClean="0"/>
              <a:t>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2"/>
          </p:nvPr>
        </p:nvSpPr>
        <p:spPr>
          <a:xfrm>
            <a:off x="8329487" y="6565421"/>
            <a:ext cx="573498" cy="205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70875" rtl="0" eaLnBrk="1" latinLnBrk="0" hangingPunct="1">
              <a:defRPr lang="ru-RU" sz="762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9DBDD5-B509-4573-BA08-F6CB742D9E0A}" type="datetime1">
              <a:rPr lang="ru-RU">
                <a:solidFill>
                  <a:srgbClr val="657480"/>
                </a:solidFill>
              </a:rPr>
              <a:pPr/>
              <a:t>13.05.2021</a:t>
            </a:fld>
            <a:endParaRPr dirty="0">
              <a:solidFill>
                <a:srgbClr val="657480"/>
              </a:solidFill>
            </a:endParaRPr>
          </a:p>
        </p:txBody>
      </p:sp>
      <p:sp>
        <p:nvSpPr>
          <p:cNvPr id="10" name="Нижний колонтитул 9" title="Тема презентации"/>
          <p:cNvSpPr>
            <a:spLocks noGrp="1"/>
          </p:cNvSpPr>
          <p:nvPr>
            <p:ph type="ftr" sz="quarter" idx="3"/>
          </p:nvPr>
        </p:nvSpPr>
        <p:spPr>
          <a:xfrm>
            <a:off x="764579" y="6565421"/>
            <a:ext cx="3249818" cy="205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70875" rtl="0" eaLnBrk="1" latinLnBrk="0" hangingPunct="1">
              <a:lnSpc>
                <a:spcPct val="90000"/>
              </a:lnSpc>
              <a:defRPr lang="ru-RU" sz="762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mtClean="0">
                <a:solidFill>
                  <a:srgbClr val="657480"/>
                </a:solidFill>
              </a:rPr>
              <a:t>Корпоративный шаблон презентации ПАО «Т Плюс»</a:t>
            </a:r>
            <a:endParaRPr>
              <a:solidFill>
                <a:srgbClr val="657480"/>
              </a:solidFill>
            </a:endParaRPr>
          </a:p>
        </p:txBody>
      </p:sp>
      <p:sp>
        <p:nvSpPr>
          <p:cNvPr id="11" name="Номер слайда 10" title="номер слайда"/>
          <p:cNvSpPr>
            <a:spLocks noGrp="1"/>
          </p:cNvSpPr>
          <p:nvPr>
            <p:ph type="sldNum" sz="quarter" idx="4"/>
          </p:nvPr>
        </p:nvSpPr>
        <p:spPr>
          <a:xfrm>
            <a:off x="0" y="6562398"/>
            <a:ext cx="635607" cy="17142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r" defTabSz="870875" rtl="0" eaLnBrk="1" latinLnBrk="0" hangingPunct="1">
              <a:defRPr lang="ru-RU" sz="1333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929778-E12A-4A85-92A7-256B01EA03DB}" type="slidenum">
              <a:rPr>
                <a:solidFill>
                  <a:srgbClr val="657480"/>
                </a:solidFill>
              </a:rPr>
              <a:pPr/>
              <a:t>‹#›</a:t>
            </a:fld>
            <a:endParaRPr dirty="0">
              <a:solidFill>
                <a:srgbClr val="65748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6515057"/>
            <a:ext cx="9143081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Прямоугольник 17"/>
          <p:cNvSpPr/>
          <p:nvPr userDrawn="1"/>
        </p:nvSpPr>
        <p:spPr>
          <a:xfrm>
            <a:off x="685304" y="6582565"/>
            <a:ext cx="31857" cy="171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>
              <a:solidFill>
                <a:srgbClr val="FFFFFF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9261842" y="-1"/>
            <a:ext cx="764557" cy="6857143"/>
            <a:chOff x="10850413" y="-991135"/>
            <a:chExt cx="1164267" cy="10478403"/>
          </a:xfrm>
        </p:grpSpPr>
        <p:sp>
          <p:nvSpPr>
            <p:cNvPr id="13" name="Овал 1"/>
            <p:cNvSpPr/>
            <p:nvPr/>
          </p:nvSpPr>
          <p:spPr>
            <a:xfrm>
              <a:off x="10850413" y="173132"/>
              <a:ext cx="1164267" cy="11642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241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89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34</a:t>
              </a:r>
              <a:endParaRPr lang="ru-RU" sz="1143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850413" y="2501666"/>
              <a:ext cx="1164267" cy="11642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40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43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50</a:t>
              </a:r>
              <a:endParaRPr lang="ru-RU" sz="1143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Овал 17"/>
            <p:cNvSpPr/>
            <p:nvPr/>
          </p:nvSpPr>
          <p:spPr>
            <a:xfrm>
              <a:off x="10850413" y="5994467"/>
              <a:ext cx="1164267" cy="11642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55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106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178</a:t>
              </a:r>
              <a:endParaRPr lang="ru-RU" sz="1143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Овал 18"/>
            <p:cNvSpPr/>
            <p:nvPr/>
          </p:nvSpPr>
          <p:spPr>
            <a:xfrm>
              <a:off x="10850413" y="-991135"/>
              <a:ext cx="1164267" cy="1164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234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8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21" name="Овал 19"/>
            <p:cNvSpPr/>
            <p:nvPr/>
          </p:nvSpPr>
          <p:spPr>
            <a:xfrm>
              <a:off x="10850413" y="3665933"/>
              <a:ext cx="1164267" cy="11642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101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116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128</a:t>
              </a:r>
              <a:endParaRPr lang="ru-RU" sz="1143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Овал 20"/>
            <p:cNvSpPr/>
            <p:nvPr/>
          </p:nvSpPr>
          <p:spPr>
            <a:xfrm>
              <a:off x="10850413" y="7158734"/>
              <a:ext cx="1164267" cy="1164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45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187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FFFFFF"/>
                  </a:solidFill>
                </a:rPr>
                <a:t>119</a:t>
              </a:r>
              <a:endParaRPr lang="ru-RU" sz="1143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Овал 21"/>
            <p:cNvSpPr/>
            <p:nvPr/>
          </p:nvSpPr>
          <p:spPr>
            <a:xfrm>
              <a:off x="10850413" y="1337399"/>
              <a:ext cx="1164267" cy="1164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255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183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62</a:t>
              </a:r>
              <a:endParaRPr lang="ru-RU" sz="1143" b="1" dirty="0">
                <a:solidFill>
                  <a:srgbClr val="282B32"/>
                </a:solidFill>
              </a:endParaRPr>
            </a:p>
          </p:txBody>
        </p:sp>
        <p:sp>
          <p:nvSpPr>
            <p:cNvPr id="24" name="Овал 22"/>
            <p:cNvSpPr/>
            <p:nvPr/>
          </p:nvSpPr>
          <p:spPr>
            <a:xfrm>
              <a:off x="10850413" y="4830200"/>
              <a:ext cx="1164267" cy="11642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230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230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230</a:t>
              </a:r>
              <a:endParaRPr lang="ru-RU" sz="1143" b="1" dirty="0">
                <a:solidFill>
                  <a:srgbClr val="282B32"/>
                </a:solidFill>
              </a:endParaRPr>
            </a:p>
          </p:txBody>
        </p:sp>
        <p:sp>
          <p:nvSpPr>
            <p:cNvPr id="25" name="Овал 23"/>
            <p:cNvSpPr/>
            <p:nvPr/>
          </p:nvSpPr>
          <p:spPr>
            <a:xfrm>
              <a:off x="10850413" y="8323001"/>
              <a:ext cx="1164267" cy="1164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144000" bIns="36000" rtlCol="0" anchor="ctr"/>
            <a:lstStyle/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163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216</a:t>
              </a:r>
            </a:p>
            <a:p>
              <a:pPr algn="r">
                <a:lnSpc>
                  <a:spcPct val="90000"/>
                </a:lnSpc>
                <a:spcBef>
                  <a:spcPts val="286"/>
                </a:spcBef>
                <a:spcAft>
                  <a:spcPts val="286"/>
                </a:spcAft>
                <a:buClr>
                  <a:srgbClr val="F15922"/>
                </a:buClr>
                <a:buSzPct val="80000"/>
              </a:pPr>
              <a:r>
                <a:rPr lang="ru-RU" sz="1143" b="1" dirty="0" smtClean="0">
                  <a:solidFill>
                    <a:srgbClr val="282B32"/>
                  </a:solidFill>
                </a:rPr>
                <a:t>14</a:t>
              </a:r>
              <a:endParaRPr lang="ru-RU" sz="1143" b="1" dirty="0">
                <a:solidFill>
                  <a:srgbClr val="282B32"/>
                </a:solidFill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67" y="341013"/>
            <a:ext cx="890352" cy="5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870875" rtl="0" eaLnBrk="1" latinLnBrk="0" hangingPunct="1">
        <a:lnSpc>
          <a:spcPct val="100000"/>
        </a:lnSpc>
        <a:spcBef>
          <a:spcPct val="0"/>
        </a:spcBef>
        <a:buNone/>
        <a:defRPr lang="ru-RU" sz="2286" b="1" kern="1200" baseline="0" dirty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870875" rtl="0" eaLnBrk="1" latinLnBrk="0" hangingPunct="1">
        <a:lnSpc>
          <a:spcPct val="90000"/>
        </a:lnSpc>
        <a:spcBef>
          <a:spcPts val="1524"/>
        </a:spcBef>
        <a:buClr>
          <a:schemeClr val="tx2"/>
        </a:buClr>
        <a:buSzPct val="80000"/>
        <a:buFont typeface="Arial" panose="020B0604020202020204" pitchFamily="34" charset="0"/>
        <a:buNone/>
        <a:defRPr lang="ru-RU" sz="1524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70875" rtl="0" eaLnBrk="1" latinLnBrk="0" hangingPunct="1">
        <a:lnSpc>
          <a:spcPct val="90000"/>
        </a:lnSpc>
        <a:spcBef>
          <a:spcPts val="286"/>
        </a:spcBef>
        <a:spcAft>
          <a:spcPts val="286"/>
        </a:spcAft>
        <a:buClr>
          <a:schemeClr val="tx2"/>
        </a:buClr>
        <a:buSzPct val="80000"/>
        <a:buFont typeface="Arial Narrow" pitchFamily="34" charset="0"/>
        <a:buNone/>
        <a:defRPr lang="ru-RU" sz="1143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05718" indent="-205718" algn="l" defTabSz="870875" rtl="0" eaLnBrk="1" latinLnBrk="0" hangingPunct="1">
        <a:lnSpc>
          <a:spcPct val="90000"/>
        </a:lnSpc>
        <a:spcBef>
          <a:spcPts val="286"/>
        </a:spcBef>
        <a:spcAft>
          <a:spcPts val="286"/>
        </a:spcAft>
        <a:buClr>
          <a:schemeClr val="tx2"/>
        </a:buClr>
        <a:buSzPct val="80000"/>
        <a:buFont typeface="Arial Narrow" pitchFamily="34" charset="0"/>
        <a:buChar char="▌"/>
        <a:defRPr lang="ru-RU" sz="1143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27878" indent="-254005" algn="l" defTabSz="870875" rtl="0" eaLnBrk="1" latinLnBrk="0" hangingPunct="1">
        <a:lnSpc>
          <a:spcPct val="90000"/>
        </a:lnSpc>
        <a:spcBef>
          <a:spcPts val="95"/>
        </a:spcBef>
        <a:spcAft>
          <a:spcPts val="286"/>
        </a:spcAft>
        <a:buClr>
          <a:schemeClr val="accent6"/>
        </a:buClr>
        <a:buSzPct val="100000"/>
        <a:buFont typeface="Webdings" pitchFamily="18" charset="2"/>
        <a:buChar char="4"/>
        <a:defRPr lang="ru-RU" sz="952" kern="1200" baseline="0" dirty="0" smtClean="0">
          <a:solidFill>
            <a:schemeClr val="accent6"/>
          </a:solidFill>
          <a:latin typeface="+mn-lt"/>
          <a:ea typeface="+mn-ea"/>
          <a:cs typeface="+mn-cs"/>
        </a:defRPr>
      </a:lvl4pPr>
      <a:lvl5pPr marL="427878" indent="0" algn="l" defTabSz="870875" rtl="0" eaLnBrk="1" latinLnBrk="0" hangingPunct="1">
        <a:lnSpc>
          <a:spcPct val="90000"/>
        </a:lnSpc>
        <a:spcBef>
          <a:spcPts val="95"/>
        </a:spcBef>
        <a:spcAft>
          <a:spcPts val="286"/>
        </a:spcAft>
        <a:buClr>
          <a:schemeClr val="accent6"/>
        </a:buClr>
        <a:buSzPct val="100000"/>
        <a:buFont typeface="Webdings" pitchFamily="18" charset="2"/>
        <a:buNone/>
        <a:tabLst/>
        <a:defRPr lang="ru-RU" sz="952" kern="1200" baseline="0" dirty="0">
          <a:solidFill>
            <a:schemeClr val="accent6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hyperlink" Target="https://portalies/Pages/main.aspx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4.png"/><Relationship Id="rId8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208726" y="888058"/>
            <a:ext cx="66349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endParaRPr lang="ru-RU" sz="2800" b="1" dirty="0">
              <a:solidFill>
                <a:srgbClr val="E1E4E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62412" y="376887"/>
            <a:ext cx="8182780" cy="951174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2" name="Picture 3" descr="d:\Users\dkar002\Desktop\Бл письмо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8" r="1667"/>
          <a:stretch/>
        </p:blipFill>
        <p:spPr bwMode="auto">
          <a:xfrm>
            <a:off x="7921741" y="2953386"/>
            <a:ext cx="12324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Users\dkar002\Desktop\Бл письмо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r="1668"/>
          <a:stretch/>
        </p:blipFill>
        <p:spPr bwMode="auto">
          <a:xfrm>
            <a:off x="6061" y="2941682"/>
            <a:ext cx="69161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0" y="4067717"/>
            <a:ext cx="9145190" cy="1828261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7012" y="4297044"/>
            <a:ext cx="6418913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8708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286" b="1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sz="1800" dirty="0" smtClean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40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ПАО </a:t>
            </a:r>
            <a:r>
              <a:rPr sz="40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«Т ПЛЮС</a:t>
            </a:r>
            <a:r>
              <a:rPr sz="40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sz="400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1877" y="523579"/>
            <a:ext cx="522254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" y="5973909"/>
            <a:ext cx="9154192" cy="25200"/>
          </a:xfrm>
          <a:prstGeom prst="rect">
            <a:avLst/>
          </a:prstGeom>
          <a:solidFill>
            <a:srgbClr val="BE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2412" y="331600"/>
            <a:ext cx="2344057" cy="19139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9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-49" r="3170" b="302"/>
          <a:stretch/>
        </p:blipFill>
        <p:spPr>
          <a:xfrm>
            <a:off x="6742126" y="2419102"/>
            <a:ext cx="2133278" cy="1983967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pic>
        <p:nvPicPr>
          <p:cNvPr id="41" name="Picture 2" descr="http://musen.ru/upload/iblock/e82/e829dce05d0478e7061c5c02f3261f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1190"/>
          <a:stretch/>
        </p:blipFill>
        <p:spPr bwMode="auto">
          <a:xfrm>
            <a:off x="6742126" y="198055"/>
            <a:ext cx="2133278" cy="198396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www.tplusgroup.ru/fileadmin/_processed_/csm_1_chajkovskaja-chp18_910x660_1fef909a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5039" r="669" b="1370"/>
          <a:stretch/>
        </p:blipFill>
        <p:spPr bwMode="auto">
          <a:xfrm>
            <a:off x="6742126" y="4640149"/>
            <a:ext cx="2133278" cy="198396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4" y="376886"/>
            <a:ext cx="1452080" cy="8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328613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1800" kern="1200" dirty="0">
                <a:solidFill>
                  <a:srgbClr val="F15A22"/>
                </a:solidFill>
                <a:latin typeface="Tahoma"/>
                <a:ea typeface="+mn-ea"/>
                <a:cs typeface="+mn-cs"/>
              </a:rPr>
              <a:t/>
            </a:r>
            <a:br>
              <a:rPr lang="ru-RU" sz="1800" kern="1200" dirty="0">
                <a:solidFill>
                  <a:srgbClr val="F15A22"/>
                </a:solidFill>
                <a:latin typeface="Tahoma"/>
                <a:ea typeface="+mn-ea"/>
                <a:cs typeface="+mn-cs"/>
              </a:rPr>
            </a:br>
            <a:r>
              <a:rPr lang="ru-RU" sz="1800" kern="1200" dirty="0" smtClean="0">
                <a:solidFill>
                  <a:srgbClr val="F15A22"/>
                </a:solidFill>
                <a:latin typeface="Tahoma"/>
                <a:ea typeface="+mn-ea"/>
                <a:cs typeface="+mn-cs"/>
              </a:rPr>
              <a:t/>
            </a:r>
            <a:br>
              <a:rPr lang="ru-RU" sz="1800" kern="1200" dirty="0" smtClean="0">
                <a:solidFill>
                  <a:srgbClr val="F15A22"/>
                </a:solidFill>
                <a:latin typeface="Tahoma"/>
                <a:ea typeface="+mn-ea"/>
                <a:cs typeface="+mn-cs"/>
              </a:rPr>
            </a:br>
            <a:r>
              <a:rPr lang="ru-RU" sz="1800" b="1" kern="1200" dirty="0" smtClean="0">
                <a:solidFill>
                  <a:srgbClr val="F15A22"/>
                </a:solidFill>
                <a:latin typeface="Tahoma"/>
                <a:ea typeface="+mn-ea"/>
                <a:cs typeface="+mn-cs"/>
              </a:rPr>
              <a:t>О </a:t>
            </a:r>
            <a:r>
              <a:rPr lang="ru-RU" sz="1800" b="1" kern="1200" dirty="0">
                <a:solidFill>
                  <a:srgbClr val="F15A22"/>
                </a:solidFill>
                <a:latin typeface="Tahoma"/>
                <a:ea typeface="+mn-ea"/>
                <a:cs typeface="+mn-cs"/>
              </a:rPr>
              <a:t>НАС! </a:t>
            </a:r>
            <a:r>
              <a:rPr lang="ru-RU" sz="1800" kern="1200" dirty="0">
                <a:solidFill>
                  <a:srgbClr val="F15A22"/>
                </a:solidFill>
                <a:latin typeface="Tahoma"/>
                <a:ea typeface="+mn-ea"/>
                <a:cs typeface="+mn-cs"/>
              </a:rPr>
              <a:t/>
            </a:r>
            <a:br>
              <a:rPr lang="ru-RU" sz="1800" kern="1200" dirty="0">
                <a:solidFill>
                  <a:srgbClr val="F15A22"/>
                </a:solidFill>
                <a:latin typeface="Tahoma"/>
                <a:ea typeface="+mn-ea"/>
                <a:cs typeface="+mn-cs"/>
              </a:rPr>
            </a:br>
            <a:endParaRPr lang="ru-RU" dirty="0"/>
          </a:p>
        </p:txBody>
      </p:sp>
      <p:grpSp>
        <p:nvGrpSpPr>
          <p:cNvPr id="210" name="Группа 209"/>
          <p:cNvGrpSpPr/>
          <p:nvPr/>
        </p:nvGrpSpPr>
        <p:grpSpPr>
          <a:xfrm>
            <a:off x="1371635" y="1382021"/>
            <a:ext cx="7730091" cy="4442038"/>
            <a:chOff x="-1433" y="0"/>
            <a:chExt cx="12193434" cy="6858000"/>
          </a:xfrm>
        </p:grpSpPr>
        <p:pic>
          <p:nvPicPr>
            <p:cNvPr id="211" name="Рисунок 2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3" y="0"/>
              <a:ext cx="12193434" cy="6858000"/>
            </a:xfrm>
            <a:prstGeom prst="rect">
              <a:avLst/>
            </a:prstGeom>
          </p:spPr>
        </p:pic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097" y="6234544"/>
              <a:ext cx="755906" cy="457201"/>
            </a:xfrm>
            <a:prstGeom prst="rect">
              <a:avLst/>
            </a:prstGeom>
          </p:spPr>
        </p:pic>
        <p:pic>
          <p:nvPicPr>
            <p:cNvPr id="213" name="Рисунок 2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95" y="5595571"/>
              <a:ext cx="1066802" cy="460249"/>
            </a:xfrm>
            <a:prstGeom prst="rect">
              <a:avLst/>
            </a:prstGeom>
          </p:spPr>
        </p:pic>
        <p:pic>
          <p:nvPicPr>
            <p:cNvPr id="214" name="Рисунок 2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99" y="4278135"/>
              <a:ext cx="993650" cy="423673"/>
            </a:xfrm>
            <a:prstGeom prst="rect">
              <a:avLst/>
            </a:prstGeom>
          </p:spPr>
        </p:pic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719" y="4832178"/>
              <a:ext cx="947930" cy="454153"/>
            </a:xfrm>
            <a:prstGeom prst="rect">
              <a:avLst/>
            </a:prstGeom>
          </p:spPr>
        </p:pic>
        <p:pic>
          <p:nvPicPr>
            <p:cNvPr id="216" name="Рисунок 2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41" y="5018544"/>
              <a:ext cx="1088138" cy="469393"/>
            </a:xfrm>
            <a:prstGeom prst="rect">
              <a:avLst/>
            </a:prstGeom>
          </p:spPr>
        </p:pic>
        <p:pic>
          <p:nvPicPr>
            <p:cNvPr id="217" name="Рисунок 2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324" y="4029000"/>
              <a:ext cx="1219202" cy="396241"/>
            </a:xfrm>
            <a:prstGeom prst="rect">
              <a:avLst/>
            </a:prstGeom>
          </p:spPr>
        </p:pic>
        <p:pic>
          <p:nvPicPr>
            <p:cNvPr id="218" name="Рисунок 2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684" y="3483611"/>
              <a:ext cx="1057658" cy="289561"/>
            </a:xfrm>
            <a:prstGeom prst="rect">
              <a:avLst/>
            </a:prstGeom>
          </p:spPr>
        </p:pic>
        <p:pic>
          <p:nvPicPr>
            <p:cNvPr id="219" name="Рисунок 2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312" y="3836422"/>
              <a:ext cx="880874" cy="292609"/>
            </a:xfrm>
            <a:prstGeom prst="rect">
              <a:avLst/>
            </a:prstGeom>
          </p:spPr>
        </p:pic>
        <p:pic>
          <p:nvPicPr>
            <p:cNvPr id="220" name="Рисунок 2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2667" y="3623615"/>
              <a:ext cx="1591059" cy="405385"/>
            </a:xfrm>
            <a:prstGeom prst="rect">
              <a:avLst/>
            </a:prstGeom>
          </p:spPr>
        </p:pic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59" y="4283775"/>
              <a:ext cx="1609347" cy="301753"/>
            </a:xfrm>
            <a:prstGeom prst="rect">
              <a:avLst/>
            </a:prstGeom>
          </p:spPr>
        </p:pic>
        <p:pic>
          <p:nvPicPr>
            <p:cNvPr id="222" name="Рисунок 2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696" y="4337243"/>
              <a:ext cx="1597155" cy="441961"/>
            </a:xfrm>
            <a:prstGeom prst="rect">
              <a:avLst/>
            </a:prstGeom>
          </p:spPr>
        </p:pic>
        <p:pic>
          <p:nvPicPr>
            <p:cNvPr id="223" name="Рисунок 2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1499" y="3413051"/>
              <a:ext cx="807722" cy="457201"/>
            </a:xfrm>
            <a:prstGeom prst="rect">
              <a:avLst/>
            </a:prstGeom>
          </p:spPr>
        </p:pic>
        <p:pic>
          <p:nvPicPr>
            <p:cNvPr id="224" name="Рисунок 2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698" y="1140579"/>
              <a:ext cx="801626" cy="454153"/>
            </a:xfrm>
            <a:prstGeom prst="rect">
              <a:avLst/>
            </a:prstGeom>
          </p:spPr>
        </p:pic>
        <p:pic>
          <p:nvPicPr>
            <p:cNvPr id="225" name="Рисунок 2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669" y="643488"/>
              <a:ext cx="1353315" cy="469393"/>
            </a:xfrm>
            <a:prstGeom prst="rect">
              <a:avLst/>
            </a:prstGeom>
          </p:spPr>
        </p:pic>
        <p:pic>
          <p:nvPicPr>
            <p:cNvPr id="226" name="Рисунок 2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261" y="1336482"/>
              <a:ext cx="1203962" cy="469393"/>
            </a:xfrm>
            <a:prstGeom prst="rect">
              <a:avLst/>
            </a:prstGeom>
          </p:spPr>
        </p:pic>
        <p:pic>
          <p:nvPicPr>
            <p:cNvPr id="227" name="Рисунок 22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536" y="2133484"/>
              <a:ext cx="826010" cy="445009"/>
            </a:xfrm>
            <a:prstGeom prst="rect">
              <a:avLst/>
            </a:prstGeom>
          </p:spPr>
        </p:pic>
        <p:pic>
          <p:nvPicPr>
            <p:cNvPr id="228" name="Рисунок 2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415" y="2233552"/>
              <a:ext cx="1661163" cy="445009"/>
            </a:xfrm>
            <a:prstGeom prst="rect">
              <a:avLst/>
            </a:prstGeom>
          </p:spPr>
        </p:pic>
        <p:pic>
          <p:nvPicPr>
            <p:cNvPr id="229" name="Рисунок 22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334" y="2915590"/>
              <a:ext cx="1508763" cy="298705"/>
            </a:xfrm>
            <a:prstGeom prst="rect">
              <a:avLst/>
            </a:prstGeom>
          </p:spPr>
        </p:pic>
        <p:pic>
          <p:nvPicPr>
            <p:cNvPr id="230" name="Рисунок 22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838" y="3416098"/>
              <a:ext cx="1109474" cy="451105"/>
            </a:xfrm>
            <a:prstGeom prst="rect">
              <a:avLst/>
            </a:prstGeom>
          </p:spPr>
        </p:pic>
        <p:pic>
          <p:nvPicPr>
            <p:cNvPr id="231" name="Рисунок 23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955" y="2973808"/>
              <a:ext cx="935738" cy="454153"/>
            </a:xfrm>
            <a:prstGeom prst="rect">
              <a:avLst/>
            </a:prstGeom>
          </p:spPr>
        </p:pic>
        <p:pic>
          <p:nvPicPr>
            <p:cNvPr id="232" name="Рисунок 23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120" y="2478371"/>
              <a:ext cx="1280163" cy="448057"/>
            </a:xfrm>
            <a:prstGeom prst="rect">
              <a:avLst/>
            </a:prstGeom>
          </p:spPr>
        </p:pic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810" y="1980895"/>
              <a:ext cx="1118618" cy="292609"/>
            </a:xfrm>
            <a:prstGeom prst="rect">
              <a:avLst/>
            </a:prstGeom>
          </p:spPr>
        </p:pic>
        <p:pic>
          <p:nvPicPr>
            <p:cNvPr id="234" name="Рисунок 23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578" y="2732525"/>
              <a:ext cx="1560579" cy="289561"/>
            </a:xfrm>
            <a:prstGeom prst="rect">
              <a:avLst/>
            </a:prstGeom>
          </p:spPr>
        </p:pic>
        <p:pic>
          <p:nvPicPr>
            <p:cNvPr id="235" name="Рисунок 23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653" y="2182252"/>
              <a:ext cx="1158242" cy="396241"/>
            </a:xfrm>
            <a:prstGeom prst="rect">
              <a:avLst/>
            </a:prstGeom>
          </p:spPr>
        </p:pic>
        <p:pic>
          <p:nvPicPr>
            <p:cNvPr id="236" name="Рисунок 23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177" y="1479105"/>
              <a:ext cx="1551435" cy="365761"/>
            </a:xfrm>
            <a:prstGeom prst="rect">
              <a:avLst/>
            </a:prstGeom>
          </p:spPr>
        </p:pic>
        <p:pic>
          <p:nvPicPr>
            <p:cNvPr id="237" name="Рисунок 2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8588" y="2845152"/>
              <a:ext cx="1139954" cy="478537"/>
            </a:xfrm>
            <a:prstGeom prst="rect">
              <a:avLst/>
            </a:prstGeom>
          </p:spPr>
        </p:pic>
        <p:pic>
          <p:nvPicPr>
            <p:cNvPr id="238" name="Рисунок 2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931" y="3800099"/>
              <a:ext cx="1213106" cy="475489"/>
            </a:xfrm>
            <a:prstGeom prst="rect">
              <a:avLst/>
            </a:prstGeom>
          </p:spPr>
        </p:pic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746" y="3675671"/>
              <a:ext cx="871730" cy="454153"/>
            </a:xfrm>
            <a:prstGeom prst="rect">
              <a:avLst/>
            </a:prstGeom>
          </p:spPr>
        </p:pic>
        <p:pic>
          <p:nvPicPr>
            <p:cNvPr id="240" name="Рисунок 23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150" y="3218119"/>
              <a:ext cx="1844044" cy="353569"/>
            </a:xfrm>
            <a:prstGeom prst="rect">
              <a:avLst/>
            </a:prstGeom>
          </p:spPr>
        </p:pic>
        <p:pic>
          <p:nvPicPr>
            <p:cNvPr id="241" name="Рисунок 24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162" y="4792991"/>
              <a:ext cx="908306" cy="460249"/>
            </a:xfrm>
            <a:prstGeom prst="rect">
              <a:avLst/>
            </a:prstGeom>
          </p:spPr>
        </p:pic>
        <p:pic>
          <p:nvPicPr>
            <p:cNvPr id="242" name="Рисунок 24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993" y="4460506"/>
              <a:ext cx="1091186" cy="512065"/>
            </a:xfrm>
            <a:prstGeom prst="rect">
              <a:avLst/>
            </a:prstGeom>
          </p:spPr>
        </p:pic>
      </p:grpSp>
      <p:sp>
        <p:nvSpPr>
          <p:cNvPr id="243" name="Заголовок 1"/>
          <p:cNvSpPr txBox="1">
            <a:spLocks/>
          </p:cNvSpPr>
          <p:nvPr/>
        </p:nvSpPr>
        <p:spPr>
          <a:xfrm>
            <a:off x="186297" y="2137919"/>
            <a:ext cx="3767077" cy="2169779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57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F15922"/>
                </a:solidFill>
              </a:rPr>
              <a:t>ПАО «Т Плюс» - крупнейшая российская энергетическая частная компания.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Миссия Компании</a:t>
            </a:r>
            <a:br>
              <a:rPr lang="ru-RU" sz="2000" u="sng" dirty="0" smtClean="0"/>
            </a:br>
            <a:r>
              <a:rPr lang="ru-RU" sz="2000" dirty="0" smtClean="0"/>
              <a:t>Создание надежной энергии для комфорта российских городов</a:t>
            </a:r>
            <a:endParaRPr lang="ru-RU" sz="1000" dirty="0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62724" y="5121881"/>
            <a:ext cx="4320480" cy="899407"/>
          </a:xfrm>
          <a:prstGeom prst="roundRect">
            <a:avLst/>
          </a:prstGeom>
          <a:noFill/>
          <a:ln>
            <a:solidFill>
              <a:srgbClr val="F15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" name="Рисунок 244">
            <a:hlinkClick r:id="rId34"/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03659" y="4924557"/>
            <a:ext cx="2438611" cy="451143"/>
          </a:xfrm>
          <a:prstGeom prst="rect">
            <a:avLst/>
          </a:prstGeom>
        </p:spPr>
      </p:pic>
      <p:sp>
        <p:nvSpPr>
          <p:cNvPr id="246" name="Прямоугольник 245"/>
          <p:cNvSpPr/>
          <p:nvPr/>
        </p:nvSpPr>
        <p:spPr>
          <a:xfrm>
            <a:off x="782534" y="5326827"/>
            <a:ext cx="36808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Подробную информацию о компании, о ее ценностях вы можете найти на официальном 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сайте 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ПАО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«Т Плюс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00" dirty="0"/>
          </a:p>
        </p:txBody>
      </p:sp>
      <p:pic>
        <p:nvPicPr>
          <p:cNvPr id="247" name="Picture 3" descr="d:\Users\dkar002\Desktop\Бл письмо.png"/>
          <p:cNvPicPr>
            <a:picLocks noChangeAspect="1" noChangeArrowheads="1"/>
          </p:cNvPicPr>
          <p:nvPr/>
        </p:nvPicPr>
        <p:blipFill rotWithShape="1">
          <a:blip r:embed="rId3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r="1668"/>
          <a:stretch/>
        </p:blipFill>
        <p:spPr bwMode="auto">
          <a:xfrm>
            <a:off x="3304771" y="116632"/>
            <a:ext cx="5796955" cy="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86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570483" y="6549076"/>
            <a:ext cx="470411" cy="200055"/>
          </a:xfrm>
        </p:spPr>
        <p:txBody>
          <a:bodyPr/>
          <a:lstStyle/>
          <a:p>
            <a:fld id="{86CB4B4D-7CA3-9044-876B-883B54F8677D}" type="slidenum">
              <a:rPr lang="ru-RU" b="1" smtClean="0">
                <a:solidFill>
                  <a:srgbClr val="FFFFFF">
                    <a:lumMod val="50000"/>
                  </a:srgbClr>
                </a:solidFill>
              </a:rPr>
              <a:pPr/>
              <a:t>3</a:t>
            </a:fld>
            <a:endParaRPr lang="ru-RU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Ценности компании</a:t>
            </a:r>
            <a:endParaRPr lang="ru-RU" sz="2400" dirty="0"/>
          </a:p>
        </p:txBody>
      </p:sp>
      <p:pic>
        <p:nvPicPr>
          <p:cNvPr id="8" name="Picture 3" descr="d:\Users\dkar002\Desktop\Бл письмо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r="1668"/>
          <a:stretch/>
        </p:blipFill>
        <p:spPr bwMode="auto">
          <a:xfrm>
            <a:off x="3779912" y="332656"/>
            <a:ext cx="5292898" cy="7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2367"/>
            <a:ext cx="8712969" cy="1100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95"/>
            <a:ext cx="1133934" cy="113700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06" y="2087758"/>
            <a:ext cx="1137006" cy="113700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10027"/>
            <a:ext cx="1137006" cy="113700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21823"/>
            <a:ext cx="1137006" cy="113700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3356992"/>
            <a:ext cx="2105350" cy="610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defTabSz="410751">
              <a:defRPr sz="3100" baseline="0">
                <a:solidFill>
                  <a:srgbClr val="525E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indent="1607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indent="321457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indent="482186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indent="642915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indent="803643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indent="964372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indent="1125101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indent="12858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424969">
              <a:defRPr/>
            </a:pPr>
            <a:r>
              <a:rPr lang="ru-RU" altLang="ru-RU" sz="1270" b="1" dirty="0">
                <a:solidFill>
                  <a:srgbClr val="738391"/>
                </a:solidFill>
              </a:rPr>
              <a:t>ЗАБОТЬСЯ </a:t>
            </a:r>
            <a:br>
              <a:rPr lang="ru-RU" altLang="ru-RU" sz="1270" b="1" dirty="0">
                <a:solidFill>
                  <a:srgbClr val="738391"/>
                </a:solidFill>
              </a:rPr>
            </a:br>
            <a:r>
              <a:rPr lang="ru-RU" altLang="ru-RU" sz="1270" b="1" dirty="0">
                <a:solidFill>
                  <a:srgbClr val="738391"/>
                </a:solidFill>
              </a:rPr>
              <a:t>О </a:t>
            </a:r>
            <a:r>
              <a:rPr lang="ru-RU" altLang="ru-RU" sz="1270" b="1" dirty="0" smtClean="0">
                <a:solidFill>
                  <a:srgbClr val="738391"/>
                </a:solidFill>
              </a:rPr>
              <a:t>КОМФОРТЕ </a:t>
            </a:r>
            <a:br>
              <a:rPr lang="ru-RU" altLang="ru-RU" sz="1270" b="1" dirty="0" smtClean="0">
                <a:solidFill>
                  <a:srgbClr val="738391"/>
                </a:solidFill>
              </a:rPr>
            </a:br>
            <a:r>
              <a:rPr lang="ru-RU" altLang="ru-RU" sz="1270" b="1" dirty="0" smtClean="0">
                <a:solidFill>
                  <a:srgbClr val="738391"/>
                </a:solidFill>
              </a:rPr>
              <a:t>КЛИЕНТОВ</a:t>
            </a:r>
            <a:endParaRPr lang="ru-RU" sz="1270" b="1" cap="all" dirty="0">
              <a:solidFill>
                <a:srgbClr val="73839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58734" y="3367833"/>
            <a:ext cx="2105350" cy="610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defTabSz="410751">
              <a:defRPr sz="3100" baseline="0">
                <a:solidFill>
                  <a:srgbClr val="525E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indent="1607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indent="321457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indent="482186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indent="642915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indent="803643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indent="964372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indent="1125101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indent="12858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424969">
              <a:defRPr/>
            </a:pPr>
            <a:r>
              <a:rPr lang="ru-RU" altLang="ru-RU" sz="1270" b="1" dirty="0">
                <a:solidFill>
                  <a:srgbClr val="738391"/>
                </a:solidFill>
              </a:rPr>
              <a:t>ДОВЕРЯЙ</a:t>
            </a:r>
            <a:br>
              <a:rPr lang="ru-RU" altLang="ru-RU" sz="1270" b="1" dirty="0">
                <a:solidFill>
                  <a:srgbClr val="738391"/>
                </a:solidFill>
              </a:rPr>
            </a:br>
            <a:r>
              <a:rPr lang="ru-RU" altLang="ru-RU" sz="1270" b="1" dirty="0">
                <a:solidFill>
                  <a:srgbClr val="738391"/>
                </a:solidFill>
              </a:rPr>
              <a:t>И СОТРУДНИЧАЙ</a:t>
            </a:r>
            <a:endParaRPr lang="ru-RU" sz="1270" b="1" cap="all" dirty="0">
              <a:solidFill>
                <a:srgbClr val="73839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99992" y="3501008"/>
            <a:ext cx="2105350" cy="610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defTabSz="410751">
              <a:defRPr sz="3100" baseline="0">
                <a:solidFill>
                  <a:srgbClr val="525E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indent="1607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indent="321457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indent="482186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indent="642915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indent="803643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indent="964372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indent="1125101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indent="12858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424969">
              <a:defRPr/>
            </a:pPr>
            <a:r>
              <a:rPr lang="ru-RU" altLang="ru-RU" sz="1270" b="1" dirty="0">
                <a:solidFill>
                  <a:srgbClr val="738391"/>
                </a:solidFill>
              </a:rPr>
              <a:t>ИЩИ И</a:t>
            </a:r>
            <a:br>
              <a:rPr lang="ru-RU" altLang="ru-RU" sz="1270" b="1" dirty="0">
                <a:solidFill>
                  <a:srgbClr val="738391"/>
                </a:solidFill>
              </a:rPr>
            </a:br>
            <a:r>
              <a:rPr lang="ru-RU" altLang="ru-RU" sz="1270" b="1" dirty="0">
                <a:solidFill>
                  <a:srgbClr val="738391"/>
                </a:solidFill>
              </a:rPr>
              <a:t>РАЗВИВАЙ НОВЫЕ </a:t>
            </a:r>
            <a:br>
              <a:rPr lang="ru-RU" altLang="ru-RU" sz="1270" b="1" dirty="0">
                <a:solidFill>
                  <a:srgbClr val="738391"/>
                </a:solidFill>
              </a:rPr>
            </a:br>
            <a:r>
              <a:rPr lang="ru-RU" altLang="ru-RU" sz="1270" b="1" dirty="0">
                <a:solidFill>
                  <a:srgbClr val="738391"/>
                </a:solidFill>
              </a:rPr>
              <a:t>ВОЗМОЖНОСТИ</a:t>
            </a:r>
            <a:endParaRPr lang="ru-RU" sz="1270" b="1" cap="all" dirty="0">
              <a:solidFill>
                <a:srgbClr val="73839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75508" y="3501008"/>
            <a:ext cx="2105350" cy="610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defTabSz="410751">
              <a:defRPr sz="3100" baseline="0">
                <a:solidFill>
                  <a:srgbClr val="525E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indent="1607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indent="321457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indent="482186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indent="642915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indent="803643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indent="964372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indent="1125101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indent="1285829" defTabSz="410751">
              <a:defRPr sz="5600">
                <a:solidFill>
                  <a:srgbClr val="525E6B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424969">
              <a:defRPr/>
            </a:pPr>
            <a:r>
              <a:rPr lang="ru-RU" altLang="ru-RU" sz="1270" b="1" dirty="0">
                <a:solidFill>
                  <a:srgbClr val="738391"/>
                </a:solidFill>
              </a:rPr>
              <a:t>БУДЬ</a:t>
            </a:r>
            <a:br>
              <a:rPr lang="ru-RU" altLang="ru-RU" sz="1270" b="1" dirty="0">
                <a:solidFill>
                  <a:srgbClr val="738391"/>
                </a:solidFill>
              </a:rPr>
            </a:br>
            <a:r>
              <a:rPr lang="ru-RU" altLang="ru-RU" sz="1270" b="1" dirty="0">
                <a:solidFill>
                  <a:srgbClr val="738391"/>
                </a:solidFill>
              </a:rPr>
              <a:t>ПРОФЕССИОНАЛЕН</a:t>
            </a:r>
            <a:br>
              <a:rPr lang="ru-RU" altLang="ru-RU" sz="1270" b="1" dirty="0">
                <a:solidFill>
                  <a:srgbClr val="738391"/>
                </a:solidFill>
              </a:rPr>
            </a:br>
            <a:r>
              <a:rPr lang="ru-RU" altLang="ru-RU" sz="1270" b="1" dirty="0">
                <a:solidFill>
                  <a:srgbClr val="738391"/>
                </a:solidFill>
              </a:rPr>
              <a:t>И ЭФФЕКТИВЕН</a:t>
            </a:r>
            <a:endParaRPr lang="ru-RU" sz="1270" b="1" cap="all" dirty="0">
              <a:solidFill>
                <a:srgbClr val="73839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030" y="4293096"/>
            <a:ext cx="8629923" cy="1960153"/>
          </a:xfrm>
          <a:prstGeom prst="rect">
            <a:avLst/>
          </a:prstGeom>
          <a:solidFill>
            <a:srgbClr val="FC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88"/>
              </a:spcBef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компании ПАО «Т Плюс» работают профессионалы своего дела, сплоченный коллектив единомышленников, способный решать задачи любой сложности. </a:t>
            </a:r>
          </a:p>
          <a:p>
            <a:pPr algn="ctr">
              <a:spcBef>
                <a:spcPts val="1088"/>
              </a:spcBef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связи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огромным объемом производства, удаленностью производственных площадок, профессиональные кадры для компании очень важны. Мы по праву гордимся персоналом компании и строим свои планы развития, опираясь на людей, их профессиональные качества, навыки и умения.</a:t>
            </a:r>
          </a:p>
          <a:p>
            <a:pPr algn="ctr">
              <a:spcBef>
                <a:spcPts val="1088"/>
              </a:spcBef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Все результаты деятельности компании определяются людьми.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6321057"/>
            <a:ext cx="8856985" cy="346734"/>
          </a:xfrm>
          <a:prstGeom prst="roundRect">
            <a:avLst>
              <a:gd name="adj" fmla="val 50000"/>
            </a:avLst>
          </a:prstGeom>
          <a:solidFill>
            <a:srgbClr val="E8473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Наш профессионализм – тепло в каждом доме!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r>
              <a:rPr lang="ru-RU" sz="1600" b="1" dirty="0">
                <a:solidFill>
                  <a:schemeClr val="bg1"/>
                </a:solidFill>
              </a:rPr>
              <a:t>Наша компания – каждый из ВАС!</a:t>
            </a:r>
          </a:p>
        </p:txBody>
      </p:sp>
    </p:spTree>
    <p:extLst>
      <p:ext uri="{BB962C8B-B14F-4D97-AF65-F5344CB8AC3E}">
        <p14:creationId xmlns:p14="http://schemas.microsoft.com/office/powerpoint/2010/main" val="2977488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FF">
                    <a:lumMod val="50000"/>
                  </a:srgbClr>
                </a:solidFill>
              </a:rPr>
              <a:t>4</a:t>
            </a:r>
            <a:endParaRPr lang="ru-RU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Свердловский филиал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4221088"/>
            <a:ext cx="8035393" cy="23512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Филиал «Свердловский», работающий в составе Группы «Т Плюс», объединяет генерирующие и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теплосетевые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активы в семи городах Свердловской области: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Екатеринбурге, Березовском, Верхней Пышме, Первоуральске, Нижней Туре, Лесном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spcBef>
                <a:spcPts val="0"/>
              </a:spcBef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состав филиала входит 6 станций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Нижнетуринская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ГРЭС, 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ТЭЦ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Академическая, 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Верхотурская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ГЭС,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Ново-Свердловская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ТЭЦ,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Свердловская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ТЭЦ, Первоуральская ТЭЦ.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spcBef>
                <a:spcPts val="0"/>
              </a:spcBef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Также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контур управления Свердловского филиала входят АО "Екатеринбургская теплосетевая компания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"</a:t>
            </a:r>
            <a:endParaRPr lang="ru-RU" dirty="0"/>
          </a:p>
        </p:txBody>
      </p:sp>
      <p:pic>
        <p:nvPicPr>
          <p:cNvPr id="4098" name="Picture 2" descr="C:\Users\yunag001.IES\Desktop\сведловский фили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28092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ers\dkar002\Desktop\Бл письмо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r="1668"/>
          <a:stretch/>
        </p:blipFill>
        <p:spPr bwMode="auto">
          <a:xfrm>
            <a:off x="3779912" y="332656"/>
            <a:ext cx="5292898" cy="7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26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b="1" smtClean="0">
                <a:solidFill>
                  <a:srgbClr val="FFFFFF">
                    <a:lumMod val="50000"/>
                  </a:srgbClr>
                </a:solidFill>
              </a:rPr>
              <a:pPr/>
              <a:t>5</a:t>
            </a:fld>
            <a:endParaRPr lang="ru-RU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От ТЭЦ до потребителя: путь тепла и электричества</a:t>
            </a:r>
            <a:endParaRPr lang="ru-RU" sz="2400" dirty="0"/>
          </a:p>
        </p:txBody>
      </p:sp>
      <p:pic>
        <p:nvPicPr>
          <p:cNvPr id="7" name="Picture 3" descr="d:\Users\dkar002\Desktop\Бл письмо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r="1668"/>
          <a:stretch/>
        </p:blipFill>
        <p:spPr bwMode="auto">
          <a:xfrm>
            <a:off x="3779912" y="332656"/>
            <a:ext cx="5292898" cy="7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574230" y="5092717"/>
            <a:ext cx="3287111" cy="712547"/>
          </a:xfrm>
          <a:prstGeom prst="roundRect">
            <a:avLst>
              <a:gd name="adj" fmla="val 13206"/>
            </a:avLst>
          </a:prstGeom>
          <a:solidFill>
            <a:srgbClr val="ECEEF0"/>
          </a:solidFill>
          <a:ln>
            <a:solidFill>
              <a:srgbClr val="B7B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2571" y="5113329"/>
            <a:ext cx="2212421" cy="691935"/>
          </a:xfrm>
          <a:prstGeom prst="roundRect">
            <a:avLst>
              <a:gd name="adj" fmla="val 32426"/>
            </a:avLst>
          </a:prstGeom>
          <a:solidFill>
            <a:srgbClr val="ECEEF0"/>
          </a:solidFill>
          <a:ln>
            <a:solidFill>
              <a:srgbClr val="B7B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191595" y="4742078"/>
            <a:ext cx="288032" cy="415236"/>
          </a:xfrm>
          <a:prstGeom prst="downArrow">
            <a:avLst>
              <a:gd name="adj1" fmla="val 35234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14766" y="4742078"/>
            <a:ext cx="288032" cy="415236"/>
          </a:xfrm>
          <a:prstGeom prst="downArrow">
            <a:avLst>
              <a:gd name="adj1" fmla="val 35234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/>
          <a:stretch/>
        </p:blipFill>
        <p:spPr>
          <a:xfrm>
            <a:off x="395536" y="1732722"/>
            <a:ext cx="8218618" cy="29691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52571" y="5147486"/>
            <a:ext cx="2167301" cy="502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57480"/>
                </a:solidFill>
              </a:rPr>
              <a:t>Генерация – </a:t>
            </a:r>
            <a:r>
              <a:rPr lang="ru-RU" sz="1400" dirty="0" smtClean="0">
                <a:solidFill>
                  <a:srgbClr val="657480"/>
                </a:solidFill>
              </a:rPr>
              <a:t>ПАО </a:t>
            </a:r>
          </a:p>
          <a:p>
            <a:pPr algn="ctr"/>
            <a:r>
              <a:rPr lang="ru-RU" sz="1400" dirty="0" smtClean="0">
                <a:solidFill>
                  <a:srgbClr val="657480"/>
                </a:solidFill>
              </a:rPr>
              <a:t>«Т Плюс»</a:t>
            </a:r>
            <a:endParaRPr lang="ru-RU" sz="1400" dirty="0">
              <a:solidFill>
                <a:srgbClr val="65748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5528" y="5124001"/>
            <a:ext cx="3075813" cy="68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657480"/>
                </a:solidFill>
              </a:rPr>
              <a:t>Тепловые </a:t>
            </a:r>
            <a:r>
              <a:rPr lang="ru-RU" sz="1300" b="1" dirty="0" smtClean="0">
                <a:solidFill>
                  <a:srgbClr val="657480"/>
                </a:solidFill>
              </a:rPr>
              <a:t>сети – </a:t>
            </a:r>
          </a:p>
          <a:p>
            <a:pPr algn="ctr"/>
            <a:r>
              <a:rPr lang="ru-RU" sz="1300" dirty="0">
                <a:solidFill>
                  <a:srgbClr val="657480"/>
                </a:solidFill>
              </a:rPr>
              <a:t>АО </a:t>
            </a:r>
            <a:r>
              <a:rPr lang="ru-RU" sz="1300" dirty="0" smtClean="0">
                <a:solidFill>
                  <a:srgbClr val="657480"/>
                </a:solidFill>
              </a:rPr>
              <a:t>«Екатеринбургская </a:t>
            </a:r>
            <a:r>
              <a:rPr lang="ru-RU" sz="1300" dirty="0">
                <a:solidFill>
                  <a:srgbClr val="657480"/>
                </a:solidFill>
              </a:rPr>
              <a:t>теплосетевая </a:t>
            </a:r>
            <a:r>
              <a:rPr lang="ru-RU" sz="1300" dirty="0" smtClean="0">
                <a:solidFill>
                  <a:srgbClr val="657480"/>
                </a:solidFill>
              </a:rPr>
              <a:t>компания» </a:t>
            </a:r>
            <a:r>
              <a:rPr lang="ru-RU" sz="1300" dirty="0">
                <a:solidFill>
                  <a:srgbClr val="657480"/>
                </a:solidFill>
              </a:rPr>
              <a:t>(АО </a:t>
            </a:r>
            <a:r>
              <a:rPr lang="ru-RU" sz="1300" dirty="0" smtClean="0">
                <a:solidFill>
                  <a:srgbClr val="657480"/>
                </a:solidFill>
              </a:rPr>
              <a:t>«ЕТК</a:t>
            </a:r>
            <a:r>
              <a:rPr lang="ru-RU" sz="1300" dirty="0" smtClean="0">
                <a:solidFill>
                  <a:srgbClr val="657480"/>
                </a:solidFill>
              </a:rPr>
              <a:t>»)</a:t>
            </a:r>
            <a:endParaRPr lang="ru-RU" sz="1300" dirty="0" smtClean="0">
              <a:solidFill>
                <a:srgbClr val="65748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97791" y="4517754"/>
            <a:ext cx="2288480" cy="22238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52287" y="1660714"/>
            <a:ext cx="3024336" cy="3079423"/>
          </a:xfrm>
          <a:prstGeom prst="roundRect">
            <a:avLst>
              <a:gd name="adj" fmla="val 58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0579" y="5092717"/>
            <a:ext cx="2102232" cy="712547"/>
          </a:xfrm>
          <a:prstGeom prst="roundRect">
            <a:avLst>
              <a:gd name="adj" fmla="val 32426"/>
            </a:avLst>
          </a:prstGeom>
          <a:solidFill>
            <a:srgbClr val="ECEEF0"/>
          </a:solidFill>
          <a:ln>
            <a:solidFill>
              <a:srgbClr val="B7B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32531" y="5061854"/>
            <a:ext cx="2211469" cy="66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57480"/>
                </a:solidFill>
              </a:rPr>
              <a:t>С</a:t>
            </a:r>
            <a:r>
              <a:rPr lang="ru-RU" sz="1400" b="1" dirty="0" smtClean="0">
                <a:solidFill>
                  <a:srgbClr val="657480"/>
                </a:solidFill>
              </a:rPr>
              <a:t>быт – </a:t>
            </a:r>
            <a:endParaRPr lang="ru-RU" sz="1400" b="1" dirty="0" smtClean="0">
              <a:solidFill>
                <a:srgbClr val="657480"/>
              </a:solidFill>
            </a:endParaRPr>
          </a:p>
          <a:p>
            <a:pPr algn="ctr"/>
            <a:r>
              <a:rPr lang="ru-RU" sz="1400" dirty="0" smtClean="0">
                <a:solidFill>
                  <a:srgbClr val="657480"/>
                </a:solidFill>
              </a:rPr>
              <a:t>АО </a:t>
            </a:r>
            <a:r>
              <a:rPr lang="ru-RU" sz="1400" dirty="0" smtClean="0">
                <a:solidFill>
                  <a:srgbClr val="657480"/>
                </a:solidFill>
              </a:rPr>
              <a:t>«</a:t>
            </a:r>
            <a:r>
              <a:rPr lang="ru-RU" sz="1400" dirty="0" err="1" smtClean="0">
                <a:solidFill>
                  <a:srgbClr val="657480"/>
                </a:solidFill>
              </a:rPr>
              <a:t>ЭнергосбыТ</a:t>
            </a:r>
            <a:r>
              <a:rPr lang="ru-RU" sz="1400" dirty="0" smtClean="0">
                <a:solidFill>
                  <a:srgbClr val="657480"/>
                </a:solidFill>
              </a:rPr>
              <a:t> Плюс»</a:t>
            </a:r>
            <a:endParaRPr lang="ru-RU" sz="1400" dirty="0">
              <a:solidFill>
                <a:srgbClr val="65748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90906" y="2101431"/>
            <a:ext cx="504056" cy="504056"/>
          </a:xfrm>
          <a:prstGeom prst="ellipse">
            <a:avLst/>
          </a:prstGeom>
          <a:noFill/>
          <a:ln w="38100"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457315" y="2668827"/>
            <a:ext cx="504056" cy="504056"/>
          </a:xfrm>
          <a:prstGeom prst="ellipse">
            <a:avLst/>
          </a:prstGeom>
          <a:noFill/>
          <a:ln w="38100"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457315" y="3696333"/>
            <a:ext cx="504056" cy="504056"/>
          </a:xfrm>
          <a:prstGeom prst="ellipse">
            <a:avLst/>
          </a:prstGeom>
          <a:noFill/>
          <a:ln w="38100"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190906" y="3128937"/>
            <a:ext cx="504056" cy="504056"/>
          </a:xfrm>
          <a:prstGeom prst="ellipse">
            <a:avLst/>
          </a:prstGeom>
          <a:noFill/>
          <a:ln w="38100"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134055" y="2357765"/>
            <a:ext cx="288032" cy="2799549"/>
          </a:xfrm>
          <a:prstGeom prst="downArrow">
            <a:avLst>
              <a:gd name="adj1" fmla="val 35234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94961" y="2357765"/>
            <a:ext cx="162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960871" y="2939415"/>
            <a:ext cx="324000" cy="6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60871" y="3971363"/>
            <a:ext cx="324000" cy="6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94961" y="3403967"/>
            <a:ext cx="162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10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72400" y="6017667"/>
            <a:ext cx="635794" cy="200055"/>
          </a:xfrm>
        </p:spPr>
        <p:txBody>
          <a:bodyPr/>
          <a:lstStyle/>
          <a:p>
            <a:fld id="{4A929778-E12A-4A85-92A7-256B01EA03DB}" type="slidenum">
              <a:rPr lang="ru-RU" b="1">
                <a:solidFill>
                  <a:srgbClr val="657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ru-RU" b="1" dirty="0">
              <a:solidFill>
                <a:srgbClr val="6574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9000" y="1533123"/>
            <a:ext cx="9153000" cy="0"/>
          </a:xfrm>
          <a:prstGeom prst="line">
            <a:avLst/>
          </a:prstGeom>
          <a:ln w="38100">
            <a:solidFill>
              <a:srgbClr val="657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-5576" y="5702455"/>
            <a:ext cx="9153000" cy="0"/>
          </a:xfrm>
          <a:prstGeom prst="line">
            <a:avLst/>
          </a:prstGeom>
          <a:ln w="12700">
            <a:solidFill>
              <a:srgbClr val="657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888313" y="561534"/>
            <a:ext cx="7072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159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Централизованная служба правового обеспечения</a:t>
            </a:r>
            <a:endParaRPr lang="ru-RU" sz="2000" b="1" kern="0" dirty="0">
              <a:solidFill>
                <a:srgbClr val="F159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017" y="1171818"/>
            <a:ext cx="1386660" cy="361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6668" marR="6668" defTabSz="308063" latinLnBrk="1" hangingPunct="0">
              <a:lnSpc>
                <a:spcPct val="103000"/>
              </a:lnSpc>
            </a:pPr>
            <a:r>
              <a:rPr lang="ru-RU" sz="1575" b="1" spc="68" dirty="0">
                <a:solidFill>
                  <a:srgbClr val="657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В ЦИФРАХ</a:t>
            </a:r>
            <a:endParaRPr lang="ru-RU" sz="1575" b="1" spc="68" dirty="0">
              <a:solidFill>
                <a:srgbClr val="6574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810" y="1626227"/>
            <a:ext cx="68976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1216" algn="l"/>
              </a:tabLst>
            </a:pP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Юридическая служба Т Плюс функционирует в формате</a:t>
            </a:r>
            <a:b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общего центра обслуживания </a:t>
            </a: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(юридического ОЦО)</a:t>
            </a:r>
          </a:p>
          <a:p>
            <a:pPr>
              <a:tabLst>
                <a:tab pos="201216" algn="l"/>
              </a:tabLst>
            </a:pPr>
            <a:endParaRPr lang="ru-RU" sz="1100" b="1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01216" algn="l"/>
              </a:tabLst>
            </a:pPr>
            <a:r>
              <a:rPr lang="ru-RU" sz="11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45 юридических подразделений</a:t>
            </a:r>
          </a:p>
          <a:p>
            <a:pPr>
              <a:tabLst>
                <a:tab pos="201216" algn="l"/>
              </a:tabLst>
            </a:pP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Центральный 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офис</a:t>
            </a:r>
            <a:r>
              <a:rPr lang="ru-RU" sz="11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00" dirty="0" smtClean="0">
              <a:solidFill>
                <a:srgbClr val="D3664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01216" algn="l"/>
              </a:tabLst>
            </a:pPr>
            <a:r>
              <a:rPr lang="ru-RU" sz="1100" dirty="0" smtClean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▪ </a:t>
            </a: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региональных центров правового обеспечения</a:t>
            </a:r>
            <a:r>
              <a:rPr lang="ru-RU" sz="11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00" dirty="0" smtClean="0">
              <a:solidFill>
                <a:srgbClr val="D3664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01216" algn="l"/>
              </a:tabLst>
            </a:pPr>
            <a:r>
              <a:rPr lang="ru-RU" sz="1100" dirty="0" smtClean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▪ </a:t>
            </a:r>
            <a:r>
              <a:rPr lang="ru-RU" sz="1100" b="1" dirty="0" smtClean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централизованных юридических сервисов</a:t>
            </a:r>
            <a:r>
              <a:rPr lang="ru-RU" sz="11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00" dirty="0" smtClean="0">
              <a:solidFill>
                <a:srgbClr val="D3664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01216" algn="l"/>
              </a:tabLst>
            </a:pPr>
            <a:r>
              <a:rPr lang="ru-RU" sz="1100" dirty="0" smtClean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▪ 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управления и отделы в составе РЦПО</a:t>
            </a:r>
            <a:endParaRPr lang="ru-RU" sz="1100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16016" y="1626227"/>
            <a:ext cx="44279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1216" algn="l"/>
              </a:tabLst>
            </a:pP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Численность ЦСПО: </a:t>
            </a:r>
            <a:r>
              <a:rPr lang="ru-RU" sz="11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440 сотрудников</a:t>
            </a:r>
          </a:p>
          <a:p>
            <a:pPr>
              <a:tabLst>
                <a:tab pos="201216" algn="l"/>
              </a:tabLst>
            </a:pP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в центральном офисе, </a:t>
            </a: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419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в регионах присутствия Т Плюс)</a:t>
            </a:r>
          </a:p>
          <a:p>
            <a:pPr>
              <a:tabLst>
                <a:tab pos="201216" algn="l"/>
              </a:tabLst>
            </a:pPr>
            <a:endParaRPr lang="ru-RU" sz="1100" b="1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201216" algn="l"/>
              </a:tabLst>
            </a:pP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Средний возраст 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сотрудников:</a:t>
            </a: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36 лет</a:t>
            </a:r>
          </a:p>
          <a:p>
            <a:pPr>
              <a:tabLst>
                <a:tab pos="201216" algn="l"/>
              </a:tabLst>
            </a:pP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Средний </a:t>
            </a: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юридический стаж 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сотрудников: </a:t>
            </a:r>
            <a:r>
              <a:rPr lang="ru-RU" sz="11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10 лет</a:t>
            </a:r>
          </a:p>
          <a:p>
            <a:pPr>
              <a:tabLst>
                <a:tab pos="201216" algn="l"/>
              </a:tabLst>
            </a:pP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Средний </a:t>
            </a:r>
            <a:r>
              <a:rPr lang="ru-RU" sz="11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стаж работы </a:t>
            </a:r>
            <a:r>
              <a:rPr lang="ru-RU" sz="11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сотрудников в Т Плюс: </a:t>
            </a:r>
            <a:r>
              <a:rPr lang="ru-RU" sz="11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 года</a:t>
            </a:r>
            <a:endParaRPr lang="ru-RU" sz="1100" b="1" dirty="0">
              <a:solidFill>
                <a:srgbClr val="F1592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2810" y="3571154"/>
            <a:ext cx="85394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810" lvl="3" defTabSz="308063" fontAlgn="t">
              <a:buClr>
                <a:srgbClr val="DE6A10"/>
              </a:buClr>
            </a:pPr>
            <a:r>
              <a:rPr lang="ru-RU" sz="10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000" b="1" dirty="0" err="1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Legal-500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рейтинг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самых влиятельных и инновационных корпоративных юридических служб в России («Энергетика») </a:t>
            </a:r>
          </a:p>
          <a:p>
            <a:pPr marL="0" marR="3810" lvl="3" defTabSz="308063" fontAlgn="t">
              <a:buClr>
                <a:srgbClr val="DE6A10"/>
              </a:buClr>
            </a:pPr>
            <a:r>
              <a:rPr lang="ru-RU" sz="10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Лучший юридический департамент России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b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en-US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legal </a:t>
            </a:r>
            <a:r>
              <a:rPr lang="en-US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(за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эффективную судебно-претензионную работу)</a:t>
            </a:r>
          </a:p>
          <a:p>
            <a:pPr marL="0" marR="3810" lvl="3" defTabSz="308063" fontAlgn="t">
              <a:buClr>
                <a:srgbClr val="DE6A10"/>
              </a:buClr>
            </a:pPr>
            <a:r>
              <a:rPr lang="ru-RU" sz="10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сотрудники ЦСПО названы </a:t>
            </a:r>
            <a: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лауреатами премии </a:t>
            </a:r>
            <a: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ОКЮР</a:t>
            </a:r>
            <a:b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номинации «Публикация года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sz="1000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3810" lvl="3" defTabSz="308063" fontAlgn="t">
              <a:buClr>
                <a:srgbClr val="DE6A10"/>
              </a:buClr>
            </a:pPr>
            <a:r>
              <a:rPr lang="ru-RU" sz="10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2009 – 2014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ежегодные победы в </a:t>
            </a:r>
            <a: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конкурсе</a:t>
            </a:r>
            <a:br>
              <a:rPr lang="ru-RU" sz="1000" b="1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«Лучшие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юридические департаменты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России» </a:t>
            </a:r>
            <a:r>
              <a:rPr lang="en-US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legal </a:t>
            </a:r>
            <a:r>
              <a:rPr lang="en-US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(«Энергетика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</a:p>
          <a:p>
            <a:pPr marL="0" marR="3810" lvl="3" defTabSz="308063" fontAlgn="t">
              <a:buClr>
                <a:srgbClr val="DE6A10"/>
              </a:buClr>
            </a:pPr>
            <a:endParaRPr lang="en-US" sz="1000" dirty="0">
              <a:solidFill>
                <a:srgbClr val="F1592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3810" lvl="3" defTabSz="308063" fontAlgn="t">
              <a:buClr>
                <a:srgbClr val="DE6A10"/>
              </a:buClr>
            </a:pPr>
            <a:r>
              <a:rPr lang="ru-RU" sz="1000" dirty="0" smtClean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числе сотрудников ЦСПО:</a:t>
            </a:r>
          </a:p>
          <a:p>
            <a:pPr marL="0" marR="3810" lvl="3" defTabSz="308063" fontAlgn="t">
              <a:buClr>
                <a:srgbClr val="DE6A10"/>
              </a:buClr>
            </a:pPr>
            <a:r>
              <a:rPr lang="ru-RU" sz="10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▪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номинанты и лауреаты юридических конкурсов</a:t>
            </a:r>
            <a:endParaRPr lang="ru-RU" sz="1000" dirty="0">
              <a:solidFill>
                <a:srgbClr val="D3664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3810" lvl="3" defTabSz="308063" fontAlgn="t">
              <a:buClr>
                <a:srgbClr val="DE6A10"/>
              </a:buClr>
            </a:pPr>
            <a:r>
              <a:rPr lang="ru-RU" sz="10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▪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авторы научной юридической литературы, статей и монографий</a:t>
            </a:r>
            <a:endParaRPr lang="ru-RU" sz="1000" dirty="0">
              <a:solidFill>
                <a:srgbClr val="D36643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3810" lvl="3" defTabSz="308063" fontAlgn="t">
              <a:buClr>
                <a:srgbClr val="DE6A10"/>
              </a:buClr>
            </a:pPr>
            <a:r>
              <a:rPr lang="ru-RU" sz="10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▪</a:t>
            </a:r>
            <a:r>
              <a:rPr lang="ru-RU" sz="10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аспиранты юридических кафедр и кандидаты юридических наук</a:t>
            </a:r>
            <a:b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D3664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▪ </a:t>
            </a:r>
            <a:r>
              <a:rPr lang="ru-RU" sz="10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признанные в юридическом сообществе юристы-профессионалы</a:t>
            </a:r>
            <a:endParaRPr lang="ru-RU" sz="1000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017" y="3231588"/>
            <a:ext cx="2458158" cy="361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6668" marR="6668" defTabSz="308063" latinLnBrk="1" hangingPunct="0">
              <a:lnSpc>
                <a:spcPct val="103000"/>
              </a:lnSpc>
            </a:pPr>
            <a:r>
              <a:rPr lang="ru-RU" sz="1575" b="1" spc="68" dirty="0">
                <a:solidFill>
                  <a:srgbClr val="657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ПРИЗНАНИЕ</a:t>
            </a:r>
            <a:endParaRPr lang="ru-RU" sz="1575" b="1" spc="68" dirty="0">
              <a:solidFill>
                <a:srgbClr val="6574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3571155"/>
            <a:ext cx="9153000" cy="0"/>
          </a:xfrm>
          <a:prstGeom prst="line">
            <a:avLst/>
          </a:prstGeom>
          <a:ln w="38100">
            <a:solidFill>
              <a:srgbClr val="657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18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70408" y="6096365"/>
            <a:ext cx="635794" cy="200055"/>
          </a:xfrm>
        </p:spPr>
        <p:txBody>
          <a:bodyPr/>
          <a:lstStyle/>
          <a:p>
            <a:fld id="{4A929778-E12A-4A85-92A7-256B01EA03DB}" type="slidenum">
              <a:rPr lang="ru-RU" b="1">
                <a:solidFill>
                  <a:srgbClr val="657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endParaRPr lang="ru-RU" b="1" dirty="0">
              <a:solidFill>
                <a:srgbClr val="6574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5576" y="1715894"/>
            <a:ext cx="9153000" cy="0"/>
          </a:xfrm>
          <a:prstGeom prst="line">
            <a:avLst/>
          </a:prstGeom>
          <a:ln w="38100">
            <a:solidFill>
              <a:srgbClr val="657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-5576" y="5702455"/>
            <a:ext cx="9153000" cy="0"/>
          </a:xfrm>
          <a:prstGeom prst="line">
            <a:avLst/>
          </a:prstGeom>
          <a:ln w="12700">
            <a:solidFill>
              <a:srgbClr val="657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648782" y="682516"/>
            <a:ext cx="639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159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Централизованная служба правового обеспечения</a:t>
            </a:r>
            <a:endParaRPr lang="ru-RU" b="1" kern="0" dirty="0">
              <a:solidFill>
                <a:srgbClr val="F159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016" y="1262679"/>
            <a:ext cx="4656474" cy="361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6668" marR="6668" defTabSz="308063" latinLnBrk="1" hangingPunct="0">
              <a:lnSpc>
                <a:spcPct val="103000"/>
              </a:lnSpc>
            </a:pPr>
            <a:r>
              <a:rPr lang="ru-RU" sz="1575" b="1" spc="68" dirty="0">
                <a:solidFill>
                  <a:srgbClr val="6574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К ЧЕМУ МОТИВИРУЕМ СОТРУДНИКОВ</a:t>
            </a:r>
            <a:endParaRPr lang="ru-RU" sz="1575" b="1" spc="68" dirty="0">
              <a:solidFill>
                <a:srgbClr val="6574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2281" y="3116243"/>
            <a:ext cx="6608201" cy="538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/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Юрист обеспечивает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содержательное, эффективное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результативное решение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правовых и бизнес-задач</a:t>
            </a:r>
            <a:endParaRPr lang="ru-RU" sz="1500" b="1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2280" y="3736853"/>
            <a:ext cx="6063648" cy="538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Юрист отвечает за успех взаимодействия с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бизнес-клиентами</a:t>
            </a:r>
            <a:b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правовым вопросам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2281" y="4970379"/>
            <a:ext cx="5683094" cy="538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Юрист строго следует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ценностям Т Плюс, правилам этики</a:t>
            </a:r>
            <a:b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и принципам эффективной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деловой коммуникации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0" y="2006822"/>
            <a:ext cx="1971000" cy="1313426"/>
          </a:xfrm>
          <a:prstGeom prst="rect">
            <a:avLst/>
          </a:prstGeom>
          <a:ln w="28575">
            <a:solidFill>
              <a:srgbClr val="657480"/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291715" y="1978557"/>
            <a:ext cx="0" cy="3483000"/>
          </a:xfrm>
          <a:prstGeom prst="line">
            <a:avLst/>
          </a:prstGeom>
          <a:ln w="38100">
            <a:solidFill>
              <a:srgbClr val="F159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42281" y="1898105"/>
            <a:ext cx="6548267" cy="515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t">
            <a:spAutoFit/>
          </a:bodyPr>
          <a:lstStyle/>
          <a:p>
            <a:pPr algn="l"/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Юрист постоянно работает над собственным развитием,</a:t>
            </a:r>
            <a:b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5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т.к. эффективность функции зависит от профессионализма каждого сотрудника</a:t>
            </a:r>
            <a:endParaRPr lang="ru-RU" sz="1500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2281" y="2495633"/>
            <a:ext cx="5256247" cy="5386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algn="l"/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Юрист знает, понимает и стремится удовлетворить</a:t>
            </a:r>
            <a:b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потребности бизнеса </a:t>
            </a:r>
            <a:r>
              <a:rPr lang="ru-RU" sz="1500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сфере правового обеспечения </a:t>
            </a:r>
            <a:endParaRPr lang="ru-RU" sz="1500" dirty="0">
              <a:solidFill>
                <a:srgbClr val="65748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62865" y="3353349"/>
            <a:ext cx="2384270" cy="2189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t">
            <a:spAutoFit/>
          </a:bodyPr>
          <a:lstStyle/>
          <a:p>
            <a:pPr marL="6668" marR="6668" algn="r" defTabSz="308063" latinLnBrk="1" hangingPunct="0">
              <a:lnSpc>
                <a:spcPct val="103000"/>
              </a:lnSpc>
            </a:pPr>
            <a: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Наши</a:t>
            </a:r>
            <a:b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требования</a:t>
            </a:r>
            <a:b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lang="ru-RU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к сотрудникам</a:t>
            </a:r>
            <a:endParaRPr lang="ru-RU" sz="2100" spc="68" dirty="0">
              <a:solidFill>
                <a:srgbClr val="F1592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6668" marR="6668" algn="r" defTabSz="308063" latinLnBrk="1" hangingPunct="0">
              <a:lnSpc>
                <a:spcPct val="103000"/>
              </a:lnSpc>
            </a:pPr>
            <a: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просты</a:t>
            </a:r>
            <a:b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и следуют</a:t>
            </a:r>
            <a:br>
              <a:rPr lang="ru-RU" sz="2100" b="1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lang="ru-RU" spc="68" dirty="0">
                <a:solidFill>
                  <a:srgbClr val="F1592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из задач функции</a:t>
            </a:r>
            <a:endParaRPr lang="ru-RU" spc="68" dirty="0">
              <a:solidFill>
                <a:srgbClr val="F1592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2281" y="4357462"/>
            <a:ext cx="6399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Юрист обоснованно применяет индивидуальный подход</a:t>
            </a:r>
            <a:b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 каждому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внутреннему клиенту </a:t>
            </a:r>
            <a:r>
              <a:rPr lang="ru-RU" sz="1500" b="1" dirty="0">
                <a:solidFill>
                  <a:srgbClr val="65748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к каждой бизнес-задаче</a:t>
            </a:r>
          </a:p>
        </p:txBody>
      </p:sp>
    </p:spTree>
    <p:extLst>
      <p:ext uri="{BB962C8B-B14F-4D97-AF65-F5344CB8AC3E}">
        <p14:creationId xmlns:p14="http://schemas.microsoft.com/office/powerpoint/2010/main" val="46372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576020" y="6511778"/>
            <a:ext cx="446873" cy="200055"/>
          </a:xfrm>
        </p:spPr>
        <p:txBody>
          <a:bodyPr/>
          <a:lstStyle/>
          <a:p>
            <a:fld id="{86CB4B4D-7CA3-9044-876B-883B54F8677D}" type="slidenum">
              <a:rPr lang="ru-RU" b="1" smtClean="0">
                <a:solidFill>
                  <a:srgbClr val="FFFFFF">
                    <a:lumMod val="50000"/>
                  </a:srgbClr>
                </a:solidFill>
              </a:rPr>
              <a:pPr/>
              <a:t>8</a:t>
            </a:fld>
            <a:endParaRPr lang="ru-RU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44624"/>
            <a:ext cx="6718998" cy="896097"/>
          </a:xfrm>
        </p:spPr>
        <p:txBody>
          <a:bodyPr/>
          <a:lstStyle/>
          <a:p>
            <a:pPr algn="l"/>
            <a:r>
              <a:rPr lang="ru-RU" sz="2400" dirty="0"/>
              <a:t>РЦПО в г. Екатеринбурге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850" y="1196753"/>
            <a:ext cx="8541239" cy="553998"/>
          </a:xfrm>
          <a:prstGeom prst="roundRect">
            <a:avLst>
              <a:gd name="adj" fmla="val 10658"/>
            </a:avLst>
          </a:prstGeom>
          <a:noFill/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9675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Правовую поддержку </a:t>
            </a:r>
            <a:r>
              <a:rPr lang="ru-RU" sz="1000" b="1" dirty="0" smtClean="0"/>
              <a:t>Свердловскому филиалу оказывает </a:t>
            </a:r>
          </a:p>
          <a:p>
            <a:pPr algn="ctr"/>
            <a:r>
              <a:rPr lang="ru-RU" sz="1000" b="1" dirty="0" smtClean="0"/>
              <a:t>Региональный </a:t>
            </a:r>
            <a:r>
              <a:rPr lang="ru-RU" sz="1000" b="1" dirty="0"/>
              <a:t>центр правового обеспечения в г. </a:t>
            </a:r>
            <a:r>
              <a:rPr lang="ru-RU" sz="1000" b="1" dirty="0" smtClean="0"/>
              <a:t>Екатеринбург (в составе ЦСПО)</a:t>
            </a:r>
            <a:endParaRPr lang="ru-RU" sz="1000" b="1" u="sng" dirty="0"/>
          </a:p>
        </p:txBody>
      </p:sp>
      <p:pic>
        <p:nvPicPr>
          <p:cNvPr id="17" name="Picture 3" descr="d:\Users\dkar002\Desktop\Бл письмо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r="1668"/>
          <a:stretch/>
        </p:blipFill>
        <p:spPr bwMode="auto">
          <a:xfrm>
            <a:off x="3779912" y="332656"/>
            <a:ext cx="5292898" cy="7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76561" y="1772814"/>
            <a:ext cx="5400600" cy="918737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РЦПО</a:t>
            </a:r>
          </a:p>
          <a:p>
            <a:pPr algn="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Екатеринбурге</a:t>
            </a:r>
          </a:p>
          <a:p>
            <a:pPr algn="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Артюх Артем Евгеньевич 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yunag001.IES\Desktop\Артюх%20Артем%20Евгенье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1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5133"/>
            <a:ext cx="569400" cy="8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4652" y="4351549"/>
            <a:ext cx="3696924" cy="573122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по работе</a:t>
            </a:r>
          </a:p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 исполнительным производством (ОРИП)</a:t>
            </a:r>
          </a:p>
          <a:p>
            <a:pPr algn="r"/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Корсун Анастасия Андреевна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448" y="3766636"/>
            <a:ext cx="3701332" cy="540706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</a:t>
            </a:r>
          </a:p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Управление по работе с дебиторской</a:t>
            </a:r>
          </a:p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задолженностью (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УПРДЗ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r"/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Филипенок Лидия Владимировна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097" y="5536569"/>
            <a:ext cx="3701332" cy="540438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по работе с банкротством (ОРБ)</a:t>
            </a:r>
          </a:p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Киселев Михаил Евгеньевич 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09" y="7001498"/>
            <a:ext cx="3724705" cy="322349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по договорно-правовой экспертизе (ОДПЭ)</a:t>
            </a:r>
          </a:p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Гранина Людмила Викторовна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448" y="6119604"/>
            <a:ext cx="3707464" cy="498700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кассационной практики</a:t>
            </a:r>
            <a:r>
              <a:rPr lang="ru-RU" sz="800" dirty="0" smtClean="0"/>
              <a:t>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(УКП) </a:t>
            </a:r>
          </a:p>
          <a:p>
            <a:pPr algn="r"/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Лукас Екатерина Павловна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448" y="4978108"/>
            <a:ext cx="3701332" cy="505254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Юридическое управление (ЮУ)</a:t>
            </a:r>
            <a:endParaRPr lang="ru-RU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Чебурахин Александр Евгеньевич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923" y="3352390"/>
            <a:ext cx="3701333" cy="355961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правового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обеспечения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энергоснабжения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(УПОЭ) </a:t>
            </a:r>
          </a:p>
          <a:p>
            <a:pPr algn="r"/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Черыгова Ирина Александровна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3838913" y="3358935"/>
            <a:ext cx="5041173" cy="37363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3849620" y="3771069"/>
            <a:ext cx="5030465" cy="528173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3856890" y="4978109"/>
            <a:ext cx="5023195" cy="52456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3853731" y="5541175"/>
            <a:ext cx="5026354" cy="53122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3866434" y="6115204"/>
            <a:ext cx="5013653" cy="5075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3921468" y="7024375"/>
            <a:ext cx="4896544" cy="32166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3845058" y="4346398"/>
            <a:ext cx="5035027" cy="578273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38914" y="3368657"/>
            <a:ext cx="474108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Работа с входящими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 исками 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в сфере энергоснабжения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" b="1" baseline="0" dirty="0" smtClean="0">
                <a:solidFill>
                  <a:schemeClr val="bg1"/>
                </a:solidFill>
                <a:sym typeface="Arial"/>
              </a:rPr>
              <a:t>Сопровождение 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административных 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споров в сфере энергоснабжения</a:t>
            </a:r>
            <a:endParaRPr kumimoji="0" lang="ru-RU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1970" y="3878266"/>
            <a:ext cx="499117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В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зыскание 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дебиторской задолженности в сфере энергоснабжения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" b="1" baseline="0" dirty="0" smtClean="0">
                <a:solidFill>
                  <a:schemeClr val="bg1"/>
                </a:solidFill>
                <a:sym typeface="Arial"/>
              </a:rPr>
              <a:t>Минимизация </a:t>
            </a:r>
            <a:r>
              <a:rPr lang="ru-RU" sz="800" b="1" baseline="0" dirty="0" smtClean="0">
                <a:solidFill>
                  <a:schemeClr val="bg1"/>
                </a:solidFill>
                <a:sym typeface="Arial"/>
              </a:rPr>
              <a:t>скорости </a:t>
            </a:r>
            <a:r>
              <a:rPr lang="ru-RU" sz="800" b="1" baseline="0" dirty="0" err="1" smtClean="0">
                <a:solidFill>
                  <a:schemeClr val="bg1"/>
                </a:solidFill>
                <a:sym typeface="Arial"/>
              </a:rPr>
              <a:t>просуживания</a:t>
            </a:r>
            <a:r>
              <a:rPr lang="ru-RU" sz="800" b="1" baseline="0" dirty="0" smtClean="0">
                <a:solidFill>
                  <a:schemeClr val="bg1"/>
                </a:solidFill>
                <a:sym typeface="Arial"/>
              </a:rPr>
              <a:t> дебиторской задолженности в сфере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 энергоснабжения</a:t>
            </a:r>
            <a:endParaRPr kumimoji="0" lang="ru-RU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38914" y="4441110"/>
            <a:ext cx="48891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С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бор 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денежных средств в исполнительном производстве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" b="1" baseline="0" dirty="0" smtClean="0">
                <a:solidFill>
                  <a:schemeClr val="bg1"/>
                </a:solidFill>
                <a:sym typeface="Arial"/>
              </a:rPr>
              <a:t>Минимизация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 сроков получения исполнительных листов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Минимизация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 сроков исполнительных производств</a:t>
            </a:r>
            <a:endParaRPr kumimoji="0" lang="ru-RU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65206" y="5022612"/>
            <a:ext cx="49775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Сокращение ущерба </a:t>
            </a: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от входящих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 исков в прочих сферах хозяйственной деятельности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" b="1" baseline="0" dirty="0" smtClean="0">
                <a:solidFill>
                  <a:schemeClr val="bg1"/>
                </a:solidFill>
                <a:sym typeface="Arial"/>
              </a:rPr>
              <a:t>Минимизация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ущерба от административных споров в прочих сферах 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хоз</a:t>
            </a:r>
            <a:r>
              <a:rPr lang="ru-RU" sz="800" b="1" dirty="0">
                <a:solidFill>
                  <a:schemeClr val="bg1"/>
                </a:solidFill>
                <a:sym typeface="Arial"/>
              </a:rPr>
              <a:t>.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деятельности</a:t>
            </a:r>
          </a:p>
          <a:p>
            <a:pPr defTabSz="584200" latinLnBrk="1" hangingPunct="0"/>
            <a:r>
              <a:rPr lang="ru-RU" sz="800" b="1" dirty="0">
                <a:solidFill>
                  <a:schemeClr val="bg1"/>
                </a:solidFill>
                <a:sym typeface="Arial"/>
              </a:rPr>
              <a:t>Минимизация скорости </a:t>
            </a:r>
            <a:r>
              <a:rPr kumimoji="0" lang="ru-RU" sz="8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просуживания</a:t>
            </a: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 </a:t>
            </a: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прочей дебиторской задолженности</a:t>
            </a:r>
            <a:endParaRPr kumimoji="0" lang="ru-RU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6890" y="5645667"/>
            <a:ext cx="483980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Взыскание 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в рамках банкротства дебиторской задолженности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" b="1" baseline="0" dirty="0" smtClean="0">
                <a:solidFill>
                  <a:schemeClr val="bg1"/>
                </a:solidFill>
                <a:sym typeface="Arial"/>
              </a:rPr>
              <a:t>Минимизация</a:t>
            </a:r>
            <a:r>
              <a:rPr lang="ru-RU" sz="800" b="1" dirty="0" smtClean="0">
                <a:solidFill>
                  <a:schemeClr val="bg1"/>
                </a:solidFill>
                <a:sym typeface="Arial"/>
              </a:rPr>
              <a:t> сроков банкротства должников</a:t>
            </a:r>
            <a:endParaRPr kumimoji="0" lang="ru-RU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49621" y="6187409"/>
            <a:ext cx="489059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Формирование положительной судебной практики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 в арбитражных судах кассационной </a:t>
            </a:r>
            <a:endParaRPr kumimoji="0" lang="ru-RU" sz="8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инстанции</a:t>
            </a:r>
            <a:endParaRPr kumimoji="0" lang="ru-RU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99414" y="7001018"/>
            <a:ext cx="4890598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" dirty="0" smtClean="0">
                <a:solidFill>
                  <a:schemeClr val="bg1"/>
                </a:solidFill>
                <a:sym typeface="Arial"/>
              </a:rPr>
              <a:t>Формирование методологически корректной практики договорно-правовой экспертизы компании</a:t>
            </a: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9512" y="2937229"/>
            <a:ext cx="867363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latinLnBrk="1" hangingPunct="0"/>
            <a:r>
              <a:rPr lang="ru-RU" sz="1000" b="1" dirty="0" smtClean="0">
                <a:sym typeface="Arial"/>
              </a:rPr>
              <a:t>                                        ПОДРАЗДЕЛЕНИЕ                              			       ФУНКЦИОНАЛ </a:t>
            </a:r>
            <a:endParaRPr lang="ru-RU" sz="1000" b="1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071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9</a:t>
            </a:fld>
            <a:endParaRPr lang="ru-RU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источники знаний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3999" cy="5659519"/>
          </a:xfrm>
          <a:prstGeom prst="rect">
            <a:avLst/>
          </a:prstGeom>
          <a:solidFill>
            <a:srgbClr val="70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08" y="1843394"/>
            <a:ext cx="8708964" cy="3601830"/>
          </a:xfrm>
          <a:prstGeom prst="rect">
            <a:avLst/>
          </a:prstGeom>
          <a:solidFill>
            <a:srgbClr val="E1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Жилищный Кодекс РФ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от 27.07.2010 № 190-ФЗ «О теплоснабжении»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закон от 26 марта 2003 г. №35-ФЗ «Об электроэнергетике»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закон от 23 ноября 2009 г.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Правительства РФ от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08 августа 2012 г.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№ 808 «Об    организации теплоснабжения в РФ»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Правительства РФ от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 мая 2011 г.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№ 354 «О предоставлении коммунальных услуг собственникам и пользователям помещений в многоквартирных домах и жилых домов»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Правительства РФ от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февраля 2012 г.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№ 124 «О правилах, обязательных при заключении договоров снабжения коммунальными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ресурсами»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Правительства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РФ от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 декабря 2004 г. №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861 «Об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утверждении правил недискриминационного доступа к услугам по передаче электрической энергии и оказания этих услуг, правил недискриминационного доступа к услугам по оперативно-диспетчерскому управлению в электроэнергетике и оказания этих услуг, правил недискриминационного доступа к услугам администратора торговой системы оптового рынка и оказания этих услуг и правил технологического присоединения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энергопринимающих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устройств (энергетических установок) юридических и физических лиц к электрическим сетям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Правительства РФ от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04 мая 2012 г. №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442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функционировании розничных рынков электрической энергии, полном и (или) частичном ограничении режима потребления электрической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энергии» (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вместе с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«Основными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положениями функционирования розничных рынков электрической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энергии», «Правилами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полного и (или) частичного ограничения режима потребления электрической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»)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08" y="1448888"/>
            <a:ext cx="8708964" cy="346734"/>
          </a:xfrm>
          <a:prstGeom prst="roundRect">
            <a:avLst>
              <a:gd name="adj" fmla="val 50000"/>
            </a:avLst>
          </a:prstGeom>
          <a:solidFill>
            <a:srgbClr val="F1592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Законодательство в сфере </a:t>
            </a:r>
            <a:r>
              <a:rPr lang="ru-RU" sz="1200" b="1" dirty="0" smtClean="0">
                <a:solidFill>
                  <a:schemeClr val="bg1"/>
                </a:solidFill>
              </a:rPr>
              <a:t>энергоснабжения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59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т-плюс">
      <a:dk1>
        <a:srgbClr val="282B32"/>
      </a:dk1>
      <a:lt1>
        <a:srgbClr val="FFFFFF"/>
      </a:lt1>
      <a:dk2>
        <a:srgbClr val="F15922"/>
      </a:dk2>
      <a:lt2>
        <a:srgbClr val="E6E6E6"/>
      </a:lt2>
      <a:accent1>
        <a:srgbClr val="376AB2"/>
      </a:accent1>
      <a:accent2>
        <a:srgbClr val="2DBB77"/>
      </a:accent2>
      <a:accent3>
        <a:srgbClr val="A3D80E"/>
      </a:accent3>
      <a:accent4>
        <a:srgbClr val="FFB73E"/>
      </a:accent4>
      <a:accent5>
        <a:srgbClr val="EA0808"/>
      </a:accent5>
      <a:accent6>
        <a:srgbClr val="657480"/>
      </a:accent6>
      <a:hlink>
        <a:srgbClr val="DD5433"/>
      </a:hlink>
      <a:folHlink>
        <a:srgbClr val="A0A0A0"/>
      </a:folHlink>
    </a:clrScheme>
    <a:fontScheme name="T plus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30F77A58DCE6C40B35D1B4ACEFA6114" ma:contentTypeVersion="0" ma:contentTypeDescription="Создание документа." ma:contentTypeScope="" ma:versionID="daabec50f4ce29dc5f2bed58517771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32c32f9675b0cd7cb786ffc50e3ba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C037D-7EF0-4466-837A-8E96DFEB3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22D1B8-B093-4D53-AC9C-5CFE4D2B3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21080-7840-4D8B-BB3F-3DE1EEBDC192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1067</Words>
  <Application>Microsoft Office PowerPoint</Application>
  <PresentationFormat>Экран (4:3)</PresentationFormat>
  <Paragraphs>124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Helvetica Light</vt:lpstr>
      <vt:lpstr>Tahoma</vt:lpstr>
      <vt:lpstr>Times New Roman</vt:lpstr>
      <vt:lpstr>Webdings</vt:lpstr>
      <vt:lpstr>White</vt:lpstr>
      <vt:lpstr>3_Тема Office</vt:lpstr>
      <vt:lpstr>Презентация PowerPoint</vt:lpstr>
      <vt:lpstr>  О НАС!  </vt:lpstr>
      <vt:lpstr>Ценности компании</vt:lpstr>
      <vt:lpstr>Свердловский филиал </vt:lpstr>
      <vt:lpstr>От ТЭЦ до потребителя: путь тепла и электричества</vt:lpstr>
      <vt:lpstr>Презентация PowerPoint</vt:lpstr>
      <vt:lpstr>Презентация PowerPoint</vt:lpstr>
      <vt:lpstr>РЦПО в г. Екатеринбурге</vt:lpstr>
      <vt:lpstr>Необходимые источники знаний</vt:lpstr>
    </vt:vector>
  </TitlesOfParts>
  <Company>IES-HOLDING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Волобуев Игорь Андреевич</dc:creator>
  <cp:lastModifiedBy>Артюх Артем Евгеньевич</cp:lastModifiedBy>
  <cp:revision>125</cp:revision>
  <cp:lastPrinted>2021-05-13T09:08:51Z</cp:lastPrinted>
  <dcterms:created xsi:type="dcterms:W3CDTF">2015-06-01T15:43:22Z</dcterms:created>
  <dcterms:modified xsi:type="dcterms:W3CDTF">2021-05-13T09:09:31Z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0x010100330F77A58DCE6C40B35D1B4ACEFA6114</vt:lpwstr>
  </property>
</Properties>
</file>